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4" r:id="rId3"/>
    <p:sldId id="268" r:id="rId4"/>
    <p:sldId id="266" r:id="rId5"/>
    <p:sldId id="269" r:id="rId6"/>
    <p:sldId id="270" r:id="rId7"/>
    <p:sldId id="271" r:id="rId8"/>
    <p:sldId id="272" r:id="rId9"/>
    <p:sldId id="27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60"/>
  </p:normalViewPr>
  <p:slideViewPr>
    <p:cSldViewPr>
      <p:cViewPr varScale="1">
        <p:scale>
          <a:sx n="69" d="100"/>
          <a:sy n="69" d="100"/>
        </p:scale>
        <p:origin x="59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7A01-349E-494F-849A-F68447725BF0}" type="datetimeFigureOut">
              <a:rPr lang="tr-TR" smtClean="0"/>
              <a:t>24.05.2018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AEF6B-C399-471E-A14A-1CC25A5247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7418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7A01-349E-494F-849A-F68447725BF0}" type="datetimeFigureOut">
              <a:rPr lang="tr-TR" smtClean="0"/>
              <a:t>24.05.2018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AEF6B-C399-471E-A14A-1CC25A5247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630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7A01-349E-494F-849A-F68447725BF0}" type="datetimeFigureOut">
              <a:rPr lang="tr-TR" smtClean="0"/>
              <a:t>24.05.2018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AEF6B-C399-471E-A14A-1CC25A5247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538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7A01-349E-494F-849A-F68447725BF0}" type="datetimeFigureOut">
              <a:rPr lang="tr-TR" smtClean="0"/>
              <a:t>24.05.2018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AEF6B-C399-471E-A14A-1CC25A5247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85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7A01-349E-494F-849A-F68447725BF0}" type="datetimeFigureOut">
              <a:rPr lang="tr-TR" smtClean="0"/>
              <a:t>24.05.2018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AEF6B-C399-471E-A14A-1CC25A5247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775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7A01-349E-494F-849A-F68447725BF0}" type="datetimeFigureOut">
              <a:rPr lang="tr-TR" smtClean="0"/>
              <a:t>24.05.2018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AEF6B-C399-471E-A14A-1CC25A5247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889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7A01-349E-494F-849A-F68447725BF0}" type="datetimeFigureOut">
              <a:rPr lang="tr-TR" smtClean="0"/>
              <a:t>24.05.2018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AEF6B-C399-471E-A14A-1CC25A5247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963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7A01-349E-494F-849A-F68447725BF0}" type="datetimeFigureOut">
              <a:rPr lang="tr-TR" smtClean="0"/>
              <a:t>24.05.2018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AEF6B-C399-471E-A14A-1CC25A5247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0975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7A01-349E-494F-849A-F68447725BF0}" type="datetimeFigureOut">
              <a:rPr lang="tr-TR" smtClean="0"/>
              <a:t>24.05.2018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AEF6B-C399-471E-A14A-1CC25A5247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270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7A01-349E-494F-849A-F68447725BF0}" type="datetimeFigureOut">
              <a:rPr lang="tr-TR" smtClean="0"/>
              <a:t>24.05.2018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AEF6B-C399-471E-A14A-1CC25A5247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3756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7A01-349E-494F-849A-F68447725BF0}" type="datetimeFigureOut">
              <a:rPr lang="tr-TR" smtClean="0"/>
              <a:t>24.05.2018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AEF6B-C399-471E-A14A-1CC25A5247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3123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12000">
              <a:srgbClr val="21D6E0"/>
            </a:gs>
            <a:gs pos="22000">
              <a:srgbClr val="0087E6"/>
            </a:gs>
            <a:gs pos="42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87A01-349E-494F-849A-F68447725BF0}" type="datetimeFigureOut">
              <a:rPr lang="tr-TR" smtClean="0"/>
              <a:t>24.05.2018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AEF6B-C399-471E-A14A-1CC25A5247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770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DALGA ENERJİSİ SWOT ANALİZİ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Resim 4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512" y="4122371"/>
            <a:ext cx="1194963" cy="461892"/>
          </a:xfrm>
          <a:prstGeom prst="rect">
            <a:avLst/>
          </a:prstGeom>
        </p:spPr>
      </p:pic>
      <p:sp>
        <p:nvSpPr>
          <p:cNvPr id="10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Cüneyt MALTEPELİ – TPY</a:t>
            </a:r>
          </a:p>
          <a:p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26 Mayıs 2018</a:t>
            </a: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526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1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75" fill="hold">
                                          <p:stCondLst>
                                            <p:cond delay="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75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75" fill="hold">
                                          <p:stCondLst>
                                            <p:cond delay="2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990"/>
                            </p:stCondLst>
                            <p:childTnLst>
                              <p:par>
                                <p:cTn id="12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390"/>
                            </p:stCondLst>
                            <p:childTnLst>
                              <p:par>
                                <p:cTn id="19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 bwMode="blackWhite">
          <a:xfrm>
            <a:off x="1014888" y="404664"/>
            <a:ext cx="7200800" cy="5760640"/>
          </a:xfrm>
        </p:spPr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SWOT ANALİZİ</a:t>
            </a:r>
            <a:endParaRPr lang="tr-TR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2222066" y="1268758"/>
            <a:ext cx="4752323" cy="43720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 rot="10800000">
            <a:off x="2165735" y="1244591"/>
            <a:ext cx="1199184" cy="4383117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</p:pic>
      <p:sp>
        <p:nvSpPr>
          <p:cNvPr id="4" name="Metin kutusu 3"/>
          <p:cNvSpPr txBox="1"/>
          <p:nvPr/>
        </p:nvSpPr>
        <p:spPr>
          <a:xfrm rot="16200000">
            <a:off x="1929186" y="3209208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OLUMLU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 rot="16200000">
            <a:off x="3989256" y="-568607"/>
            <a:ext cx="1165693" cy="4752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 rot="10800000">
            <a:off x="2170988" y="4509120"/>
            <a:ext cx="4777276" cy="1152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 rot="10800000">
            <a:off x="5661237" y="1237187"/>
            <a:ext cx="1273964" cy="4424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Metin kutusu 7"/>
          <p:cNvSpPr txBox="1"/>
          <p:nvPr/>
        </p:nvSpPr>
        <p:spPr>
          <a:xfrm rot="5400000">
            <a:off x="5268621" y="3200821"/>
            <a:ext cx="1999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OLUMSUZ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3777700" y="1597736"/>
            <a:ext cx="15007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DAHİLİ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3779912" y="4824448"/>
            <a:ext cx="1521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HARİCİ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kış Çizelgesi: Karar 11"/>
          <p:cNvSpPr/>
          <p:nvPr/>
        </p:nvSpPr>
        <p:spPr>
          <a:xfrm>
            <a:off x="3505053" y="3050787"/>
            <a:ext cx="2100600" cy="865611"/>
          </a:xfrm>
          <a:prstGeom prst="flowChartDecisi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SWOT</a:t>
            </a:r>
            <a:endParaRPr lang="tr-T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Düz Bağlayıcı 20"/>
          <p:cNvCxnSpPr/>
          <p:nvPr/>
        </p:nvCxnSpPr>
        <p:spPr>
          <a:xfrm>
            <a:off x="4527288" y="3916398"/>
            <a:ext cx="0" cy="5927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1" name="Düz Bağlayıcı 1030"/>
          <p:cNvCxnSpPr>
            <a:stCxn id="12" idx="0"/>
          </p:cNvCxnSpPr>
          <p:nvPr/>
        </p:nvCxnSpPr>
        <p:spPr>
          <a:xfrm flipV="1">
            <a:off x="4555353" y="2402879"/>
            <a:ext cx="0" cy="647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2" name="Metin kutusu 1031"/>
          <p:cNvSpPr txBox="1"/>
          <p:nvPr/>
        </p:nvSpPr>
        <p:spPr>
          <a:xfrm rot="20239072">
            <a:off x="3281702" y="2669019"/>
            <a:ext cx="14545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 smtClean="0">
                <a:latin typeface="Times New Roman" pitchFamily="18" charset="0"/>
                <a:cs typeface="Times New Roman" pitchFamily="18" charset="0"/>
              </a:rPr>
              <a:t>GÜÇLÜ YÖNLER</a:t>
            </a:r>
          </a:p>
          <a:p>
            <a:r>
              <a:rPr lang="tr-TR" sz="1200" b="1" dirty="0" smtClean="0"/>
              <a:t>       </a:t>
            </a:r>
            <a:r>
              <a:rPr lang="tr-TR" sz="1400" b="1" dirty="0" smtClean="0">
                <a:solidFill>
                  <a:srgbClr val="FF0000"/>
                </a:solidFill>
              </a:rPr>
              <a:t>Strenght</a:t>
            </a:r>
            <a:endParaRPr lang="tr-TR" sz="1400" b="1" dirty="0">
              <a:solidFill>
                <a:srgbClr val="FF0000"/>
              </a:solidFill>
            </a:endParaRPr>
          </a:p>
        </p:txBody>
      </p:sp>
      <p:sp>
        <p:nvSpPr>
          <p:cNvPr id="1034" name="Metin kutusu 1033"/>
          <p:cNvSpPr txBox="1"/>
          <p:nvPr/>
        </p:nvSpPr>
        <p:spPr>
          <a:xfrm rot="1414560">
            <a:off x="4426159" y="2694233"/>
            <a:ext cx="1332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 smtClean="0">
                <a:latin typeface="Times New Roman" pitchFamily="18" charset="0"/>
                <a:cs typeface="Times New Roman" pitchFamily="18" charset="0"/>
              </a:rPr>
              <a:t>ZAYIF YÖNLER</a:t>
            </a:r>
          </a:p>
          <a:p>
            <a:r>
              <a:rPr lang="tr-TR" sz="1200" b="1" dirty="0" smtClean="0"/>
              <a:t>       </a:t>
            </a:r>
            <a:r>
              <a:rPr lang="tr-TR" sz="1200" b="1" dirty="0" smtClean="0">
                <a:solidFill>
                  <a:srgbClr val="FF0000"/>
                </a:solidFill>
              </a:rPr>
              <a:t>Weakness</a:t>
            </a:r>
            <a:endParaRPr lang="tr-TR" sz="1200" b="1" dirty="0">
              <a:solidFill>
                <a:srgbClr val="FF0000"/>
              </a:solidFill>
            </a:endParaRPr>
          </a:p>
        </p:txBody>
      </p:sp>
      <p:sp>
        <p:nvSpPr>
          <p:cNvPr id="1035" name="Metin kutusu 1034"/>
          <p:cNvSpPr txBox="1"/>
          <p:nvPr/>
        </p:nvSpPr>
        <p:spPr>
          <a:xfrm rot="1349881">
            <a:off x="3353259" y="3758199"/>
            <a:ext cx="11751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 smtClean="0">
                <a:solidFill>
                  <a:srgbClr val="FF0000"/>
                </a:solidFill>
              </a:rPr>
              <a:t>    Opportunity</a:t>
            </a:r>
          </a:p>
          <a:p>
            <a:r>
              <a:rPr lang="tr-TR" sz="1200" b="1" dirty="0" smtClean="0">
                <a:latin typeface="Times New Roman" pitchFamily="18" charset="0"/>
                <a:cs typeface="Times New Roman" pitchFamily="18" charset="0"/>
              </a:rPr>
              <a:t>   FIRSATLAR</a:t>
            </a:r>
            <a:endParaRPr lang="tr-TR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7" name="Metin kutusu 1036"/>
          <p:cNvSpPr txBox="1"/>
          <p:nvPr/>
        </p:nvSpPr>
        <p:spPr>
          <a:xfrm rot="20263158">
            <a:off x="4579234" y="3749307"/>
            <a:ext cx="109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Threat</a:t>
            </a:r>
          </a:p>
          <a:p>
            <a:r>
              <a:rPr lang="tr-TR" sz="1200" b="1" dirty="0" smtClean="0">
                <a:latin typeface="Times New Roman" pitchFamily="18" charset="0"/>
                <a:cs typeface="Times New Roman" pitchFamily="18" charset="0"/>
              </a:rPr>
              <a:t>TEHDİTLER</a:t>
            </a:r>
            <a:endParaRPr lang="tr-TR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6660232" y="6453336"/>
            <a:ext cx="2434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Cüneyt MALTEPELİ-TPY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1323128" y="6021288"/>
            <a:ext cx="5049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Albert S </a:t>
            </a:r>
            <a:r>
              <a:rPr lang="tr-TR" dirty="0" smtClean="0">
                <a:solidFill>
                  <a:schemeClr val="bg1"/>
                </a:solidFill>
              </a:rPr>
              <a:t>Humphrey </a:t>
            </a:r>
            <a:r>
              <a:rPr lang="en-US" dirty="0">
                <a:solidFill>
                  <a:schemeClr val="bg1"/>
                </a:solidFill>
              </a:rPr>
              <a:t>(2 June 1926 – 31 October 2005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               Stanford </a:t>
            </a:r>
            <a:r>
              <a:rPr lang="tr-TR" dirty="0">
                <a:solidFill>
                  <a:schemeClr val="bg1"/>
                </a:solidFill>
              </a:rPr>
              <a:t>Research Institute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endParaRPr lang="tr-TR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65" y="5589231"/>
            <a:ext cx="1164483" cy="122414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6562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  <p:bldP spid="10" grpId="0"/>
      <p:bldP spid="11" grpId="0"/>
      <p:bldP spid="12" grpId="0" animBg="1"/>
      <p:bldP spid="1032" grpId="0"/>
      <p:bldP spid="1034" grpId="0"/>
      <p:bldP spid="1035" grpId="0"/>
      <p:bldP spid="1037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  <a:ln w="9525">
            <a:noFill/>
          </a:ln>
        </p:spPr>
        <p:txBody>
          <a:bodyPr>
            <a:noAutofit/>
          </a:bodyPr>
          <a:lstStyle/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Yüksek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verim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Sürdürülebilirlik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Üç tarafımızın denizle çevrili olması ve dalga yapısının kıyı ve yakın kıyı santrallerine uygunluğu</a:t>
            </a:r>
          </a:p>
          <a:p>
            <a:pPr lvl="0"/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Milli ve %100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yerli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Diğer yenilenebilir enerjilere göre verim ve yerli üretim sebebi ile fizibilite avantajı</a:t>
            </a:r>
          </a:p>
          <a:p>
            <a:pPr lvl="0"/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Hibrit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yapıya ana üs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özelliği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Denizde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faydalı alan yaratılması ve büyütülebilen yüzer platform</a:t>
            </a:r>
          </a:p>
          <a:p>
            <a:pPr marL="0" indent="0">
              <a:buNone/>
            </a:pP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526489" y="476672"/>
            <a:ext cx="8064896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DALGA ENERJİSİNİN </a:t>
            </a:r>
            <a:r>
              <a:rPr lang="tr-TR" sz="28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GÜÇLÜ YÖNLERİ - 1</a:t>
            </a:r>
            <a:endParaRPr lang="tr-TR" sz="2800" b="1" dirty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6660232" y="6453336"/>
            <a:ext cx="2434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Cüneyt MALTEPELİ-TPY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221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526489" y="476672"/>
            <a:ext cx="8064896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DALGA ENERJİSİNİN </a:t>
            </a:r>
            <a:r>
              <a:rPr lang="tr-TR" sz="28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GÜÇLÜ YÖNLERİ - 2</a:t>
            </a:r>
            <a:endParaRPr lang="tr-TR" sz="2800" b="1" dirty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611560" y="1476067"/>
            <a:ext cx="7920880" cy="440120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Deniz canlılarına korunak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Grid sistemine bağlantı kolaylığı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İhtiyaç olan her bölgeye taşınma kolaylığı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Faydalı ömür sonunda yeniden değerlendirme imkânı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Enerji üretimini kesintiye uğratmadan yenilenerek ömrünün uzatılabilmesi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Ülkemizde özellikli iş gücü ve katma değer yaratılması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Tehlikeli atığı yoktur 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6660232" y="6453336"/>
            <a:ext cx="2434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Cüneyt MALTEPELİ-TPY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982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611560" y="476672"/>
            <a:ext cx="7920880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DALGA ENERJİSİNİN </a:t>
            </a:r>
            <a:r>
              <a:rPr lang="tr-TR" sz="28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ZAYIF YÖNLERİ</a:t>
            </a:r>
            <a:endParaRPr lang="tr-TR" sz="2800" b="1" dirty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11560" y="1200838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Deniz ortamında enerji üretimi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Tuzlu suyun korozyon etkileri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Her türlü doğa etkilerine açık olması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Hava ve deniz durumuna göre güvenli bölgelere taşınma ihtiyacı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Taşınma öncesi karaya enerji bağlantılarının kesilme ihtiyacı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Kaza durumunda onarım güçlükleri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Henüz araştırma ve gelişim aşamasında olması, ticarileşmiş ürün bulunmaması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AR-GE ihtiyaçları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Yatırımcıların konuya yabancı olmaları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Mevzuat eksiklikleri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Diğer yenilenebilir enerji lobilerinin olumsuz etkileri 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6660232" y="6453336"/>
            <a:ext cx="2434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Cüneyt MALTEPELİ-TPY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29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611560" y="476672"/>
            <a:ext cx="7920880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DALGA ENERJİSİNİN </a:t>
            </a:r>
            <a:r>
              <a:rPr lang="tr-TR" sz="28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TAŞIDIĞI FIRSATLAR</a:t>
            </a:r>
            <a:endParaRPr lang="tr-TR" sz="2800" b="1" dirty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611560" y="1268760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Karbon kökenli enerjiye alternatif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oluşturması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Nükleerin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çevreci ve rekabetçi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alternatifi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İhracat potansiyeli ve yüksek döviz kazancı 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Tersanelerimize yeni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potansiyel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Dünyamız üzerindeki binlerce ada ülkelerinin potansiyel müşteri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olmaları 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Üretilen ekonomik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enerji ile oluşturulacak soğuk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depolardan deniz ürünlerinin taze ve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ucuz olarak halka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sunulması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Deniz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ürünlerinin yerinde işlenmesi ve atıklarının deniz canlılarına faydası</a:t>
            </a:r>
          </a:p>
          <a:p>
            <a:pPr marL="342900" lvl="0" indent="-342900">
              <a:buFont typeface="Arial" pitchFamily="34" charset="0"/>
              <a:buChar char="•"/>
            </a:pP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6660232" y="6453336"/>
            <a:ext cx="2434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Cüneyt MALTEPELİ-TPY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888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611560" y="476672"/>
            <a:ext cx="7920880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DALGA ENERJİSİNİN </a:t>
            </a:r>
            <a:r>
              <a:rPr lang="tr-TR" sz="28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TEHDİTLERİ</a:t>
            </a:r>
            <a:endParaRPr lang="tr-TR" sz="2800" b="1" dirty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11560" y="1124744"/>
            <a:ext cx="79208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Kalkınma planlarında yer almaması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Kamu destek ve teşviklerinin yetersizliği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Büyüklüğüne karşın önceliklerde yer almaması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Farkındalık yaratma zorlukları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Akademik ilgi yetersizliği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Kolaycılık; emek vermek, katkıda bulunmak yerine hazırın tercih edilmesi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Ülkemizin yabancı teknolojiler için iyi bir pazar olması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Yerli teknolojiye güven eksikliği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Yabancı hayranlığı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Diğer yenilenebilir enerji lobilerinin olumsuz etkileri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6660232" y="6453336"/>
            <a:ext cx="2434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Cüneyt MALTEPELİ-TPY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504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611560" y="332656"/>
            <a:ext cx="7920880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DEĞERLENDİRME</a:t>
            </a:r>
            <a:endParaRPr lang="tr-TR" sz="2800" b="1" dirty="0">
              <a:solidFill>
                <a:schemeClr val="bg2">
                  <a:lumMod val="75000"/>
                </a:scheme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611560" y="980728"/>
            <a:ext cx="79208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SWOT analizinde belirtilen dalga  enerjisinin zayıf yönlerinin güçlendirilmesi</a:t>
            </a:r>
          </a:p>
          <a:p>
            <a:pPr marL="342900" indent="-342900">
              <a:buFont typeface="Wingdings" pitchFamily="2" charset="2"/>
              <a:buChar char="ü"/>
            </a:pP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Tehditlere karşı uygun çözümler üretilmesi</a:t>
            </a:r>
          </a:p>
          <a:p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AR-GE/Ürün Geliştirme çalışmalarının planlı şekilde yapılması </a:t>
            </a:r>
          </a:p>
          <a:p>
            <a:pPr marL="342900" indent="-342900">
              <a:buFont typeface="Wingdings" pitchFamily="2" charset="2"/>
              <a:buChar char="ü"/>
            </a:pP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Gerekli yasal sürecin tamamlanarak  üretime geçilebilmesini 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teminen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Üst Kurul  ve Çalışma Grubu oluşturulması</a:t>
            </a:r>
          </a:p>
          <a:p>
            <a:pPr marL="342900" indent="-342900">
              <a:buFont typeface="Wingdings" pitchFamily="2" charset="2"/>
              <a:buChar char="ü"/>
            </a:pP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tr-T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STRATEJİK YOL </a:t>
            </a:r>
            <a:r>
              <a:rPr lang="tr-TR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HARİTASI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’nın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hazırlanması ve potansiyel paydaşların onayına sunulması gerekli görülmektedir.  </a:t>
            </a:r>
            <a:endParaRPr lang="tr-T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6660232" y="6453336"/>
            <a:ext cx="2434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Cüneyt MALTEPELİ-TPY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7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56" y="29002"/>
            <a:ext cx="9146155" cy="6856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395536" y="2492896"/>
            <a:ext cx="83529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tr-TR" sz="60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TEŞEKKÜRLER</a:t>
            </a:r>
            <a:endParaRPr lang="tr-TR" sz="2800" b="1" dirty="0">
              <a:ln w="6600">
                <a:solidFill>
                  <a:schemeClr val="bg1"/>
                </a:solidFill>
                <a:prstDash val="solid"/>
              </a:ln>
              <a:solidFill>
                <a:srgbClr val="FFFFFF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411760" y="4221088"/>
            <a:ext cx="4386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 algn="ctr">
              <a:defRPr sz="2800" b="1">
                <a:ln w="6600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tr-TR" dirty="0">
                <a:ln w="12700" cmpd="sng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Cüneyt MALTEPELİ-TPY</a:t>
            </a:r>
            <a:endParaRPr lang="tr-TR" dirty="0">
              <a:ln w="12700" cmpd="sng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9501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382</Words>
  <Application>Microsoft Office PowerPoint</Application>
  <PresentationFormat>Ekran Gösterisi (4:3)</PresentationFormat>
  <Paragraphs>87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Arial Unicode MS</vt:lpstr>
      <vt:lpstr>Calibri</vt:lpstr>
      <vt:lpstr>Times New Roman</vt:lpstr>
      <vt:lpstr>Wingdings</vt:lpstr>
      <vt:lpstr>Ofis Teması</vt:lpstr>
      <vt:lpstr>DALGA ENERJİSİ SWOT ANALİZİ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DALGA ENERJİSİ SWOT ANALİZİ</dc:title>
  <dc:creator>Pc</dc:creator>
  <cp:lastModifiedBy>Admin</cp:lastModifiedBy>
  <cp:revision>53</cp:revision>
  <dcterms:created xsi:type="dcterms:W3CDTF">2018-05-21T17:30:43Z</dcterms:created>
  <dcterms:modified xsi:type="dcterms:W3CDTF">2018-05-24T17:07:58Z</dcterms:modified>
</cp:coreProperties>
</file>