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71" r:id="rId2"/>
    <p:sldId id="264" r:id="rId3"/>
    <p:sldId id="304" r:id="rId4"/>
    <p:sldId id="306" r:id="rId5"/>
    <p:sldId id="314" r:id="rId6"/>
    <p:sldId id="315" r:id="rId7"/>
    <p:sldId id="316" r:id="rId8"/>
    <p:sldId id="317" r:id="rId9"/>
    <p:sldId id="322" r:id="rId10"/>
    <p:sldId id="309" r:id="rId11"/>
    <p:sldId id="312" r:id="rId12"/>
    <p:sldId id="318" r:id="rId13"/>
    <p:sldId id="328" r:id="rId14"/>
    <p:sldId id="329" r:id="rId15"/>
    <p:sldId id="321" r:id="rId16"/>
    <p:sldId id="320" r:id="rId17"/>
    <p:sldId id="310" r:id="rId18"/>
    <p:sldId id="323" r:id="rId19"/>
    <p:sldId id="324" r:id="rId20"/>
    <p:sldId id="325" r:id="rId21"/>
    <p:sldId id="326" r:id="rId22"/>
    <p:sldId id="311" r:id="rId23"/>
    <p:sldId id="313" r:id="rId24"/>
    <p:sldId id="319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62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A61FF-56B5-4263-82C6-985E913C9137}" type="datetimeFigureOut">
              <a:rPr lang="tr-TR" smtClean="0"/>
              <a:pPr/>
              <a:t>26.05.2018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9DD92-EFA3-41C7-928F-72B1365DE9A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DD92-EFA3-41C7-928F-72B1365DE9A7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4655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DD92-EFA3-41C7-928F-72B1365DE9A7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1714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896F56F-5F32-4145-B323-BFAFC3F98C74}" type="datetimeFigureOut">
              <a:rPr lang="tr-TR" smtClean="0"/>
              <a:pPr/>
              <a:t>26.05.2018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F61D74E-2C17-48A8-AC93-8AA44DFDB5F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56F-5F32-4145-B323-BFAFC3F98C74}" type="datetimeFigureOut">
              <a:rPr lang="tr-TR" smtClean="0"/>
              <a:pPr/>
              <a:t>26.05.2018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D74E-2C17-48A8-AC93-8AA44DFDB5F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56F-5F32-4145-B323-BFAFC3F98C74}" type="datetimeFigureOut">
              <a:rPr lang="tr-TR" smtClean="0"/>
              <a:pPr/>
              <a:t>26.05.2018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D74E-2C17-48A8-AC93-8AA44DFDB5F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56F-5F32-4145-B323-BFAFC3F98C74}" type="datetimeFigureOut">
              <a:rPr lang="tr-TR" smtClean="0"/>
              <a:pPr/>
              <a:t>26.05.2018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D74E-2C17-48A8-AC93-8AA44DFDB5F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56F-5F32-4145-B323-BFAFC3F98C74}" type="datetimeFigureOut">
              <a:rPr lang="tr-TR" smtClean="0"/>
              <a:pPr/>
              <a:t>26.05.2018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D74E-2C17-48A8-AC93-8AA44DFDB5F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56F-5F32-4145-B323-BFAFC3F98C74}" type="datetimeFigureOut">
              <a:rPr lang="tr-TR" smtClean="0"/>
              <a:pPr/>
              <a:t>26.05.2018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D74E-2C17-48A8-AC93-8AA44DFDB5F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96F56F-5F32-4145-B323-BFAFC3F98C74}" type="datetimeFigureOut">
              <a:rPr lang="tr-TR" smtClean="0"/>
              <a:pPr/>
              <a:t>26.05.2018</a:t>
            </a:fld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61D74E-2C17-48A8-AC93-8AA44DFDB5F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896F56F-5F32-4145-B323-BFAFC3F98C74}" type="datetimeFigureOut">
              <a:rPr lang="tr-TR" smtClean="0"/>
              <a:pPr/>
              <a:t>26.05.2018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F61D74E-2C17-48A8-AC93-8AA44DFDB5F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56F-5F32-4145-B323-BFAFC3F98C74}" type="datetimeFigureOut">
              <a:rPr lang="tr-TR" smtClean="0"/>
              <a:pPr/>
              <a:t>26.05.2018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D74E-2C17-48A8-AC93-8AA44DFDB5F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56F-5F32-4145-B323-BFAFC3F98C74}" type="datetimeFigureOut">
              <a:rPr lang="tr-TR" smtClean="0"/>
              <a:pPr/>
              <a:t>26.05.2018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D74E-2C17-48A8-AC93-8AA44DFDB5F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56F-5F32-4145-B323-BFAFC3F98C74}" type="datetimeFigureOut">
              <a:rPr lang="tr-TR" smtClean="0"/>
              <a:pPr/>
              <a:t>26.05.2018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D74E-2C17-48A8-AC93-8AA44DFDB5F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896F56F-5F32-4145-B323-BFAFC3F98C74}" type="datetimeFigureOut">
              <a:rPr lang="tr-TR" smtClean="0"/>
              <a:pPr/>
              <a:t>26.05.2018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F61D74E-2C17-48A8-AC93-8AA44DFDB5F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780094"/>
            <a:ext cx="7535760" cy="1280754"/>
          </a:xfrm>
        </p:spPr>
        <p:txBody>
          <a:bodyPr>
            <a:noAutofit/>
          </a:bodyPr>
          <a:lstStyle/>
          <a:p>
            <a:pPr algn="ctr"/>
            <a:r>
              <a:rPr lang="tr-TR" sz="3300" dirty="0"/>
              <a:t>KARADENİZ’E UYGUN DALGA ENERJİSİ ÇEVRİM SİSTEMLERİ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48" y="2135136"/>
            <a:ext cx="4500594" cy="285752"/>
          </a:xfrm>
        </p:spPr>
        <p:txBody>
          <a:bodyPr>
            <a:noAutofit/>
          </a:bodyPr>
          <a:lstStyle/>
          <a:p>
            <a:pPr algn="r"/>
            <a:r>
              <a:rPr lang="tr-TR" sz="1600" dirty="0">
                <a:solidFill>
                  <a:schemeClr val="bg1"/>
                </a:solidFill>
              </a:rPr>
              <a:t>Dr. </a:t>
            </a:r>
            <a:r>
              <a:rPr lang="tr-TR" sz="1600" dirty="0" err="1">
                <a:solidFill>
                  <a:schemeClr val="bg1"/>
                </a:solidFill>
              </a:rPr>
              <a:t>Öğr</a:t>
            </a:r>
            <a:r>
              <a:rPr lang="tr-TR" sz="1600" dirty="0">
                <a:solidFill>
                  <a:schemeClr val="bg1"/>
                </a:solidFill>
              </a:rPr>
              <a:t>. Üyesi Emre PEŞMAN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CC64364A-224B-4F17-A70E-0104FF401C85}"/>
              </a:ext>
            </a:extLst>
          </p:cNvPr>
          <p:cNvSpPr txBox="1">
            <a:spLocks/>
          </p:cNvSpPr>
          <p:nvPr/>
        </p:nvSpPr>
        <p:spPr>
          <a:xfrm>
            <a:off x="1023717" y="6555008"/>
            <a:ext cx="7406640" cy="186360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tr-TR" sz="12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Karadeniz Teknik Üniversitesi, Gemi İnş. ve Gemi </a:t>
            </a:r>
            <a:r>
              <a:rPr lang="tr-TR" sz="12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Mak</a:t>
            </a:r>
            <a:r>
              <a:rPr lang="tr-TR" sz="12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. Bölümü, E-Posta: pesman@ktu.edu.tr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25C3FFE5-5E54-4066-BAE3-76B0F7F9ED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504" y="3857628"/>
            <a:ext cx="8135496" cy="2619056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173AD11E-10DB-49B7-8365-6B697D0535A1}"/>
              </a:ext>
            </a:extLst>
          </p:cNvPr>
          <p:cNvSpPr txBox="1"/>
          <p:nvPr/>
        </p:nvSpPr>
        <p:spPr>
          <a:xfrm>
            <a:off x="1023717" y="9202"/>
            <a:ext cx="7335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chemeClr val="bg1"/>
                </a:solidFill>
              </a:rPr>
              <a:t>ENERJİ BAĞIMSIZLIĞI ve DALGA ENERJİSİ ÇALIŞTAYI</a:t>
            </a:r>
          </a:p>
          <a:p>
            <a:r>
              <a:rPr lang="tr-TR" sz="1200" dirty="0">
                <a:solidFill>
                  <a:schemeClr val="bg1"/>
                </a:solidFill>
              </a:rPr>
              <a:t>26-27 Mayıs 2018, Trabzon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Dalga Enerjisi Dağılımları</a:t>
            </a: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59BF9B6-0297-4BB5-AA18-5F1897640879}"/>
              </a:ext>
            </a:extLst>
          </p:cNvPr>
          <p:cNvSpPr txBox="1">
            <a:spLocks/>
          </p:cNvSpPr>
          <p:nvPr/>
        </p:nvSpPr>
        <p:spPr>
          <a:xfrm>
            <a:off x="1436622" y="26064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r-TR" sz="2600" dirty="0"/>
              <a:t>KARADENİZ’İN DALGA ENERJİSİ POTANSİYELİ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37E19A84-8579-4727-99D4-CF10112829FC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6303" y="3813685"/>
            <a:ext cx="3746815" cy="131740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="" xmlns:a16="http://schemas.microsoft.com/office/drawing/2014/main" id="{959CF4D3-AA4E-4563-B317-E019BDAAAB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535"/>
          <a:stretch/>
        </p:blipFill>
        <p:spPr>
          <a:xfrm>
            <a:off x="1115616" y="5265060"/>
            <a:ext cx="3616017" cy="1260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0C489171-1899-41D0-9B29-3BF876E86E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450" y="5196306"/>
            <a:ext cx="3759065" cy="1342559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6A3EC0F7-3BD6-46FF-BA30-30744D48D5E8}"/>
              </a:ext>
            </a:extLst>
          </p:cNvPr>
          <p:cNvSpPr txBox="1"/>
          <p:nvPr/>
        </p:nvSpPr>
        <p:spPr>
          <a:xfrm>
            <a:off x="4637467" y="4869705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(a)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63491778-E070-4C3D-BD85-F10E2A883D06}"/>
              </a:ext>
            </a:extLst>
          </p:cNvPr>
          <p:cNvSpPr txBox="1"/>
          <p:nvPr/>
        </p:nvSpPr>
        <p:spPr>
          <a:xfrm>
            <a:off x="8657720" y="4850881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(b)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F4AD35FA-ECBB-485F-B7CD-BBCF3077A8E8}"/>
              </a:ext>
            </a:extLst>
          </p:cNvPr>
          <p:cNvSpPr txBox="1"/>
          <p:nvPr/>
        </p:nvSpPr>
        <p:spPr>
          <a:xfrm>
            <a:off x="4626680" y="6261714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(c)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="" xmlns:a16="http://schemas.microsoft.com/office/drawing/2014/main" id="{84AE0608-38C5-491D-A913-E21DA6E6DD29}"/>
              </a:ext>
            </a:extLst>
          </p:cNvPr>
          <p:cNvSpPr txBox="1"/>
          <p:nvPr/>
        </p:nvSpPr>
        <p:spPr>
          <a:xfrm>
            <a:off x="1357290" y="6550223"/>
            <a:ext cx="6826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Yıllık dalga enerjisi dağılımları: 2 (a), 3 (b), 4 (c), 5 (d). (</a:t>
            </a:r>
            <a:r>
              <a:rPr 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Aydogan</a:t>
            </a: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;  </a:t>
            </a:r>
            <a:r>
              <a:rPr 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Ayat</a:t>
            </a: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; Yüksel, 2013, 436-447) 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="" xmlns:a16="http://schemas.microsoft.com/office/drawing/2014/main" id="{77CF6C3F-E13F-4F13-B5CD-ED487D49917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700808"/>
            <a:ext cx="5184576" cy="202841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22BF7E7C-D581-4F0E-AE78-F4CF322E6D3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4961" y="3813685"/>
            <a:ext cx="3596672" cy="1382621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="" xmlns:a16="http://schemas.microsoft.com/office/drawing/2014/main" id="{BF32E728-D019-4E47-B299-531C5424AB2F}"/>
              </a:ext>
            </a:extLst>
          </p:cNvPr>
          <p:cNvSpPr txBox="1"/>
          <p:nvPr/>
        </p:nvSpPr>
        <p:spPr>
          <a:xfrm>
            <a:off x="8673568" y="6178970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(d)</a:t>
            </a:r>
          </a:p>
        </p:txBody>
      </p:sp>
    </p:spTree>
    <p:extLst>
      <p:ext uri="{BB962C8B-B14F-4D97-AF65-F5344CB8AC3E}">
        <p14:creationId xmlns="" xmlns:p14="http://schemas.microsoft.com/office/powerpoint/2010/main" val="9031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D926DAE4-9511-4815-9895-6A4F71040DA4}"/>
              </a:ext>
            </a:extLst>
          </p:cNvPr>
          <p:cNvSpPr txBox="1">
            <a:spLocks/>
          </p:cNvSpPr>
          <p:nvPr/>
        </p:nvSpPr>
        <p:spPr>
          <a:xfrm>
            <a:off x="7092280" y="548680"/>
            <a:ext cx="2051720" cy="581528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just">
              <a:buNone/>
            </a:pP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Dalga gücü gülleri (</a:t>
            </a:r>
            <a:r>
              <a:rPr 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Aydogan</a:t>
            </a: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;  </a:t>
            </a:r>
            <a:r>
              <a:rPr 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Ayat</a:t>
            </a: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; Yüksel, 2013, 436-447)</a:t>
            </a: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27801D81-0B46-44CE-8FE4-8AA75C8B42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074388" cy="295232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8FA6CEB0-791C-42DB-BEBD-E3A8421D4B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9900" y="3645024"/>
            <a:ext cx="6074388" cy="2941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9762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965" y="596887"/>
            <a:ext cx="7498080" cy="504056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Dalga Güç Dağılımı</a:t>
            </a: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860471C3-39B7-47FA-8757-D35AAFD3B6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160" y="1196752"/>
            <a:ext cx="7812360" cy="410445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D926DAE4-9511-4815-9895-6A4F71040DA4}"/>
              </a:ext>
            </a:extLst>
          </p:cNvPr>
          <p:cNvSpPr txBox="1">
            <a:spLocks/>
          </p:cNvSpPr>
          <p:nvPr/>
        </p:nvSpPr>
        <p:spPr>
          <a:xfrm>
            <a:off x="1309300" y="5419990"/>
            <a:ext cx="7498080" cy="96133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just">
              <a:buNone/>
            </a:pPr>
            <a:r>
              <a:rPr lang="nn-NO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13 yıllık dalga verisinden </a:t>
            </a: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elde edilmiş olan </a:t>
            </a:r>
            <a:r>
              <a:rPr lang="nn-NO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ortalama dalga güç dağılımı (kW / m).</a:t>
            </a: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(</a:t>
            </a:r>
            <a:r>
              <a:rPr 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Aydogan</a:t>
            </a: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;  </a:t>
            </a:r>
            <a:r>
              <a:rPr 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Ayat</a:t>
            </a: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; Yüksel, 2013, 436-447)</a:t>
            </a: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9192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965" y="596887"/>
            <a:ext cx="7498080" cy="504056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Dalga Güç Dağılımı</a:t>
            </a: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D926DAE4-9511-4815-9895-6A4F71040DA4}"/>
              </a:ext>
            </a:extLst>
          </p:cNvPr>
          <p:cNvSpPr txBox="1">
            <a:spLocks/>
          </p:cNvSpPr>
          <p:nvPr/>
        </p:nvSpPr>
        <p:spPr>
          <a:xfrm>
            <a:off x="1291424" y="6226542"/>
            <a:ext cx="7498080" cy="50405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just">
              <a:buNone/>
            </a:pPr>
            <a:r>
              <a:rPr lang="nn-NO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1</a:t>
            </a: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5</a:t>
            </a:r>
            <a:r>
              <a:rPr lang="nn-NO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yıllık dalga verisinden </a:t>
            </a: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elde edilmiş olan mevsimsel dalga gücü değerleri </a:t>
            </a:r>
            <a:r>
              <a:rPr lang="nn-NO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(kW / m).</a:t>
            </a: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En düşük dalga gücü koşulları (a), en yüksek dalga gücü koşulları (b). (Akpınar;  Kömürcü, 2012, 289-302)</a:t>
            </a: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2570F595-FDCD-4FCA-B6E9-52F330F976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643314"/>
            <a:ext cx="5391718" cy="2520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="" xmlns:a16="http://schemas.microsoft.com/office/drawing/2014/main" id="{434CD98D-8B38-4886-8396-B7D62454B4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071546"/>
            <a:ext cx="5502436" cy="252000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="" xmlns:a16="http://schemas.microsoft.com/office/drawing/2014/main" id="{348FAEF2-9278-429F-AF50-7CD2857C7420}"/>
              </a:ext>
            </a:extLst>
          </p:cNvPr>
          <p:cNvSpPr txBox="1"/>
          <p:nvPr/>
        </p:nvSpPr>
        <p:spPr>
          <a:xfrm>
            <a:off x="8039393" y="331505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(a)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90D9FCD1-638F-4528-A8E2-64E253204030}"/>
              </a:ext>
            </a:extLst>
          </p:cNvPr>
          <p:cNvSpPr txBox="1"/>
          <p:nvPr/>
        </p:nvSpPr>
        <p:spPr>
          <a:xfrm>
            <a:off x="8039393" y="5745270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(b)</a:t>
            </a:r>
          </a:p>
        </p:txBody>
      </p:sp>
    </p:spTree>
    <p:extLst>
      <p:ext uri="{BB962C8B-B14F-4D97-AF65-F5344CB8AC3E}">
        <p14:creationId xmlns="" xmlns:p14="http://schemas.microsoft.com/office/powerpoint/2010/main" val="3619866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357298"/>
            <a:ext cx="5644668" cy="399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4286248" y="635795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200" dirty="0" smtClean="0"/>
              <a:t>Adem Akpınar a,⇑, Murat _Ihsan </a:t>
            </a:r>
            <a:r>
              <a:rPr lang="tr-TR" sz="1200" dirty="0" err="1" smtClean="0"/>
              <a:t>Komurcu</a:t>
            </a:r>
            <a:r>
              <a:rPr lang="tr-TR" sz="1200" dirty="0" smtClean="0"/>
              <a:t>, 2013 </a:t>
            </a:r>
            <a:endParaRPr lang="tr-TR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965" y="596887"/>
            <a:ext cx="7498080" cy="504056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Hesaplamalı Akışkanlar Dinamiği Çalışması</a:t>
            </a: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="" xmlns:a16="http://schemas.microsoft.com/office/drawing/2014/main" id="{031C0023-9B06-4FF0-83AF-2CDDBCC05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B6310C70-7D40-42A8-A4AA-9E2266536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367E23CF-F3CB-4144-A87A-B2093AF97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03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1" name="Rectangle 15">
            <a:extLst>
              <a:ext uri="{FF2B5EF4-FFF2-40B4-BE49-F238E27FC236}">
                <a16:creationId xmlns="" xmlns:a16="http://schemas.microsoft.com/office/drawing/2014/main" id="{8EBE7257-21C9-4E3C-8853-02E45732B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08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50" name="Resim 9">
            <a:extLst>
              <a:ext uri="{FF2B5EF4-FFF2-40B4-BE49-F238E27FC236}">
                <a16:creationId xmlns="" xmlns:a16="http://schemas.microsoft.com/office/drawing/2014/main" id="{8EE80120-BE02-47E4-8BF6-10C51A87B843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008" b="5974"/>
          <a:stretch>
            <a:fillRect/>
          </a:stretch>
        </p:blipFill>
        <p:spPr bwMode="auto">
          <a:xfrm>
            <a:off x="1616559" y="1662341"/>
            <a:ext cx="3623171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Resim 2">
            <a:extLst>
              <a:ext uri="{FF2B5EF4-FFF2-40B4-BE49-F238E27FC236}">
                <a16:creationId xmlns="" xmlns:a16="http://schemas.microsoft.com/office/drawing/2014/main" id="{41F54118-02AF-4C67-ABE8-83CF87C614DA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685" y="1662341"/>
            <a:ext cx="3240360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9A3FF322-1DFB-4F3F-BD90-0806E8FC5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304D8A1B-B44B-40B2-A07C-33E9264D1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o 9">
            <a:extLst>
              <a:ext uri="{FF2B5EF4-FFF2-40B4-BE49-F238E27FC236}">
                <a16:creationId xmlns="" xmlns:a16="http://schemas.microsoft.com/office/drawing/2014/main" id="{A1AA35E3-555C-4260-B714-8F7C8CD62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9208679"/>
              </p:ext>
            </p:extLst>
          </p:nvPr>
        </p:nvGraphicFramePr>
        <p:xfrm>
          <a:off x="2815197" y="4936279"/>
          <a:ext cx="4849058" cy="107055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18310">
                  <a:extLst>
                    <a:ext uri="{9D8B030D-6E8A-4147-A177-3AD203B41FA5}">
                      <a16:colId xmlns="" xmlns:a16="http://schemas.microsoft.com/office/drawing/2014/main" val="1175307127"/>
                    </a:ext>
                  </a:extLst>
                </a:gridCol>
                <a:gridCol w="1786532">
                  <a:extLst>
                    <a:ext uri="{9D8B030D-6E8A-4147-A177-3AD203B41FA5}">
                      <a16:colId xmlns="" xmlns:a16="http://schemas.microsoft.com/office/drawing/2014/main" val="2780889823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575711572"/>
                    </a:ext>
                  </a:extLst>
                </a:gridCol>
              </a:tblGrid>
              <a:tr h="289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Dalga Periyodu</a:t>
                      </a:r>
                      <a:r>
                        <a:rPr kumimoji="0"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(s)</a:t>
                      </a:r>
                      <a:endParaRPr kumimoji="0" lang="tr-T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Dalga Yüksekliği </a:t>
                      </a:r>
                      <a:r>
                        <a:rPr kumimoji="0"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(m)</a:t>
                      </a:r>
                      <a:endParaRPr kumimoji="0" lang="tr-T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32201564"/>
                  </a:ext>
                </a:extLst>
              </a:tr>
              <a:tr h="289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Dalga</a:t>
                      </a:r>
                      <a:r>
                        <a:rPr kumimoji="0"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kumimoji="0" lang="tr-T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  <a:endParaRPr kumimoji="0" lang="tr-TR" sz="1400" kern="1200" dirty="0">
                        <a:solidFill>
                          <a:schemeClr val="tx2">
                            <a:shade val="30000"/>
                            <a:satMod val="1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1.25</a:t>
                      </a:r>
                      <a:endParaRPr kumimoji="0" lang="tr-TR" sz="1400" kern="1200">
                        <a:solidFill>
                          <a:schemeClr val="tx2">
                            <a:shade val="30000"/>
                            <a:satMod val="1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88885449"/>
                  </a:ext>
                </a:extLst>
              </a:tr>
              <a:tr h="289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Dalga</a:t>
                      </a:r>
                      <a:r>
                        <a:rPr kumimoji="0"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kumimoji="0" lang="tr-T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  <a:endParaRPr kumimoji="0" lang="tr-TR" sz="1400" kern="1200" dirty="0">
                        <a:solidFill>
                          <a:schemeClr val="tx2">
                            <a:shade val="30000"/>
                            <a:satMod val="1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  <a:endParaRPr kumimoji="0" lang="tr-TR" sz="1400" kern="1200" dirty="0">
                        <a:solidFill>
                          <a:schemeClr val="tx2">
                            <a:shade val="30000"/>
                            <a:satMod val="1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54267820"/>
                  </a:ext>
                </a:extLst>
              </a:tr>
            </a:tbl>
          </a:graphicData>
        </a:graphic>
      </p:graphicFrame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68500523-1BD6-4CEB-AEA0-6B9B85FADB7E}"/>
              </a:ext>
            </a:extLst>
          </p:cNvPr>
          <p:cNvSpPr txBox="1"/>
          <p:nvPr/>
        </p:nvSpPr>
        <p:spPr>
          <a:xfrm>
            <a:off x="4331465" y="5907007"/>
            <a:ext cx="1816523" cy="320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Dalga Karakteristikleri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="" xmlns:a16="http://schemas.microsoft.com/office/drawing/2014/main" id="{DD9BE501-40A9-47BE-B6AA-BEE9BB44D0B8}"/>
              </a:ext>
            </a:extLst>
          </p:cNvPr>
          <p:cNvSpPr txBox="1"/>
          <p:nvPr/>
        </p:nvSpPr>
        <p:spPr>
          <a:xfrm>
            <a:off x="3250429" y="3939318"/>
            <a:ext cx="1147302" cy="320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Sayısal Model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="" xmlns:a16="http://schemas.microsoft.com/office/drawing/2014/main" id="{322A86EE-34D9-46A9-B162-40F73211287F}"/>
              </a:ext>
            </a:extLst>
          </p:cNvPr>
          <p:cNvSpPr txBox="1"/>
          <p:nvPr/>
        </p:nvSpPr>
        <p:spPr>
          <a:xfrm>
            <a:off x="6948264" y="3939318"/>
            <a:ext cx="1184171" cy="320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OWC Modeli</a:t>
            </a:r>
          </a:p>
        </p:txBody>
      </p:sp>
    </p:spTree>
    <p:extLst>
      <p:ext uri="{BB962C8B-B14F-4D97-AF65-F5344CB8AC3E}">
        <p14:creationId xmlns="" xmlns:p14="http://schemas.microsoft.com/office/powerpoint/2010/main" val="169141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D926DAE4-9511-4815-9895-6A4F71040DA4}"/>
              </a:ext>
            </a:extLst>
          </p:cNvPr>
          <p:cNvSpPr txBox="1">
            <a:spLocks/>
          </p:cNvSpPr>
          <p:nvPr/>
        </p:nvSpPr>
        <p:spPr>
          <a:xfrm>
            <a:off x="2195736" y="2133315"/>
            <a:ext cx="5494949" cy="3084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just">
              <a:buNone/>
            </a:pP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Dalga 1 için odadaki su seviyesinin alçalma durumu</a:t>
            </a:r>
            <a:r>
              <a:rPr lang="en-US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: </a:t>
            </a: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Hız profili </a:t>
            </a:r>
            <a:r>
              <a:rPr lang="en-US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(a), </a:t>
            </a: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Su hacim oranı </a:t>
            </a:r>
            <a:r>
              <a:rPr lang="en-US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(b)</a:t>
            </a: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1032" name="Resim 8">
            <a:extLst>
              <a:ext uri="{FF2B5EF4-FFF2-40B4-BE49-F238E27FC236}">
                <a16:creationId xmlns="" xmlns:a16="http://schemas.microsoft.com/office/drawing/2014/main" id="{F50C1742-D33D-457D-9E28-407304F6D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42" y="263265"/>
            <a:ext cx="2697163" cy="148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Resim 22">
            <a:extLst>
              <a:ext uri="{FF2B5EF4-FFF2-40B4-BE49-F238E27FC236}">
                <a16:creationId xmlns="" xmlns:a16="http://schemas.microsoft.com/office/drawing/2014/main" id="{8627AF09-2D2A-4BB1-A9E0-90A33B5F3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42" y="1749165"/>
            <a:ext cx="2697163" cy="274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Resim 12">
            <a:extLst>
              <a:ext uri="{FF2B5EF4-FFF2-40B4-BE49-F238E27FC236}">
                <a16:creationId xmlns="" xmlns:a16="http://schemas.microsoft.com/office/drawing/2014/main" id="{0B5DCED4-B806-498D-82D5-60D16FC4C15A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67" y="262739"/>
            <a:ext cx="2697163" cy="148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Resim 23">
            <a:extLst>
              <a:ext uri="{FF2B5EF4-FFF2-40B4-BE49-F238E27FC236}">
                <a16:creationId xmlns="" xmlns:a16="http://schemas.microsoft.com/office/drawing/2014/main" id="{FA43438B-4FD3-4A89-BCA6-6786E5379841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67" y="1748639"/>
            <a:ext cx="2705100" cy="26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="" xmlns:a16="http://schemas.microsoft.com/office/drawing/2014/main" id="{F3031AC9-0507-4AEF-A3F0-7AE20A3C4302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54" y="2564293"/>
            <a:ext cx="2697163" cy="148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Resim 25">
            <a:extLst>
              <a:ext uri="{FF2B5EF4-FFF2-40B4-BE49-F238E27FC236}">
                <a16:creationId xmlns="" xmlns:a16="http://schemas.microsoft.com/office/drawing/2014/main" id="{4AA83487-769A-4C58-8FA1-026E3425DE91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54" y="4050193"/>
            <a:ext cx="2697163" cy="26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Resim 19">
            <a:extLst>
              <a:ext uri="{FF2B5EF4-FFF2-40B4-BE49-F238E27FC236}">
                <a16:creationId xmlns="" xmlns:a16="http://schemas.microsoft.com/office/drawing/2014/main" id="{0B508AC8-688C-4555-8793-1C787C02EAB8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67" y="2554240"/>
            <a:ext cx="2697163" cy="148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Resim 24">
            <a:extLst>
              <a:ext uri="{FF2B5EF4-FFF2-40B4-BE49-F238E27FC236}">
                <a16:creationId xmlns="" xmlns:a16="http://schemas.microsoft.com/office/drawing/2014/main" id="{2E05676A-F356-42FB-9145-24A38385293D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67" y="4040140"/>
            <a:ext cx="2705100" cy="26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9">
            <a:extLst>
              <a:ext uri="{FF2B5EF4-FFF2-40B4-BE49-F238E27FC236}">
                <a16:creationId xmlns="" xmlns:a16="http://schemas.microsoft.com/office/drawing/2014/main" id="{031C0023-9B06-4FF0-83AF-2CDDBCC05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B6310C70-7D40-42A8-A4AA-9E2266536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367E23CF-F3CB-4144-A87A-B2093AF97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03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1" name="Rectangle 15">
            <a:extLst>
              <a:ext uri="{FF2B5EF4-FFF2-40B4-BE49-F238E27FC236}">
                <a16:creationId xmlns="" xmlns:a16="http://schemas.microsoft.com/office/drawing/2014/main" id="{8EBE7257-21C9-4E3C-8853-02E45732B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08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81B3A474-9413-43FE-8761-D29AA8A887D3}"/>
              </a:ext>
            </a:extLst>
          </p:cNvPr>
          <p:cNvSpPr txBox="1">
            <a:spLocks/>
          </p:cNvSpPr>
          <p:nvPr/>
        </p:nvSpPr>
        <p:spPr>
          <a:xfrm>
            <a:off x="2197192" y="4458444"/>
            <a:ext cx="5687176" cy="2667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just">
              <a:buNone/>
            </a:pP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Dalga 1 için odadaki su seviyesinin yükselme durumu</a:t>
            </a:r>
            <a:r>
              <a:rPr lang="en-US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: </a:t>
            </a: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Hız profili </a:t>
            </a:r>
            <a:r>
              <a:rPr lang="en-US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(a), </a:t>
            </a: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Su hacim oranı </a:t>
            </a:r>
            <a:r>
              <a:rPr lang="en-US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(b)</a:t>
            </a: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="" xmlns:a16="http://schemas.microsoft.com/office/drawing/2014/main" id="{61796CDD-807B-45EF-8F58-DE1EF015976D}"/>
              </a:ext>
            </a:extLst>
          </p:cNvPr>
          <p:cNvSpPr txBox="1"/>
          <p:nvPr/>
        </p:nvSpPr>
        <p:spPr>
          <a:xfrm>
            <a:off x="4513131" y="1709583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(a)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="" xmlns:a16="http://schemas.microsoft.com/office/drawing/2014/main" id="{8964C603-3B8A-4865-A3E6-04A1720ADA47}"/>
              </a:ext>
            </a:extLst>
          </p:cNvPr>
          <p:cNvSpPr txBox="1"/>
          <p:nvPr/>
        </p:nvSpPr>
        <p:spPr>
          <a:xfrm>
            <a:off x="8090640" y="1672612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(b)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="" xmlns:a16="http://schemas.microsoft.com/office/drawing/2014/main" id="{B3699AFA-7C98-4D97-89D0-0984FBA7F311}"/>
              </a:ext>
            </a:extLst>
          </p:cNvPr>
          <p:cNvSpPr txBox="1"/>
          <p:nvPr/>
        </p:nvSpPr>
        <p:spPr>
          <a:xfrm>
            <a:off x="4498261" y="3985319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(a)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="" xmlns:a16="http://schemas.microsoft.com/office/drawing/2014/main" id="{AD309C9F-15BE-4359-8FCF-D38D9E816DF2}"/>
              </a:ext>
            </a:extLst>
          </p:cNvPr>
          <p:cNvSpPr txBox="1"/>
          <p:nvPr/>
        </p:nvSpPr>
        <p:spPr>
          <a:xfrm>
            <a:off x="8075770" y="3948348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(b)</a:t>
            </a:r>
          </a:p>
        </p:txBody>
      </p:sp>
      <p:pic>
        <p:nvPicPr>
          <p:cNvPr id="27" name="Resim 26">
            <a:extLst>
              <a:ext uri="{FF2B5EF4-FFF2-40B4-BE49-F238E27FC236}">
                <a16:creationId xmlns="" xmlns:a16="http://schemas.microsoft.com/office/drawing/2014/main" id="{2B8843BB-FC84-4F07-B9B4-27EBBEFD0DD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69" y="4815102"/>
            <a:ext cx="4319905" cy="17995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F9D988CE-50F4-4638-9E4F-626E299D5040}"/>
              </a:ext>
            </a:extLst>
          </p:cNvPr>
          <p:cNvSpPr/>
          <p:nvPr/>
        </p:nvSpPr>
        <p:spPr>
          <a:xfrm>
            <a:off x="6273036" y="4831570"/>
            <a:ext cx="2192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Hava sütununun merkezinde ölçülen x-hız profilleri</a:t>
            </a:r>
          </a:p>
        </p:txBody>
      </p:sp>
    </p:spTree>
    <p:extLst>
      <p:ext uri="{BB962C8B-B14F-4D97-AF65-F5344CB8AC3E}">
        <p14:creationId xmlns="" xmlns:p14="http://schemas.microsoft.com/office/powerpoint/2010/main" val="287897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59BF9B6-0297-4BB5-AA18-5F1897640879}"/>
              </a:ext>
            </a:extLst>
          </p:cNvPr>
          <p:cNvSpPr txBox="1">
            <a:spLocks/>
          </p:cNvSpPr>
          <p:nvPr/>
        </p:nvSpPr>
        <p:spPr>
          <a:xfrm>
            <a:off x="1436622" y="260648"/>
            <a:ext cx="7511435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r-TR" sz="2600" dirty="0"/>
              <a:t>Dünyada Kullanılan Dalga Enerjisi Çevrim Sistemleri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1DE405C5-EE7A-4717-A7B9-8C63CD50ED83}"/>
              </a:ext>
            </a:extLst>
          </p:cNvPr>
          <p:cNvSpPr/>
          <p:nvPr/>
        </p:nvSpPr>
        <p:spPr>
          <a:xfrm>
            <a:off x="1259632" y="1218982"/>
            <a:ext cx="248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Archimedes</a:t>
            </a:r>
            <a:r>
              <a:rPr lang="tr-TR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Waveswing</a:t>
            </a:r>
            <a:r>
              <a:rPr lang="tr-TR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9EB2A7CC-7F15-473D-B93F-644C752DB3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2780" y="1717630"/>
            <a:ext cx="7319426" cy="321607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7B3BAD7E-7F91-4451-A405-B86609FFBEC9}"/>
              </a:ext>
            </a:extLst>
          </p:cNvPr>
          <p:cNvSpPr txBox="1">
            <a:spLocks/>
          </p:cNvSpPr>
          <p:nvPr/>
        </p:nvSpPr>
        <p:spPr>
          <a:xfrm>
            <a:off x="1352780" y="5223732"/>
            <a:ext cx="7319426" cy="71161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ctr">
              <a:buNone/>
            </a:pP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Portekiz'de 2004 yılında kurulan elektrik santrali.</a:t>
            </a: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387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59BF9B6-0297-4BB5-AA18-5F1897640879}"/>
              </a:ext>
            </a:extLst>
          </p:cNvPr>
          <p:cNvSpPr txBox="1">
            <a:spLocks/>
          </p:cNvSpPr>
          <p:nvPr/>
        </p:nvSpPr>
        <p:spPr>
          <a:xfrm>
            <a:off x="1436622" y="260648"/>
            <a:ext cx="7511435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r-TR" sz="2600" dirty="0"/>
              <a:t>Dünyada Kullanılan Dalga Enerjisi Çevrim Sistemleri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7B3BAD7E-7F91-4451-A405-B86609FFBEC9}"/>
              </a:ext>
            </a:extLst>
          </p:cNvPr>
          <p:cNvSpPr txBox="1">
            <a:spLocks/>
          </p:cNvSpPr>
          <p:nvPr/>
        </p:nvSpPr>
        <p:spPr>
          <a:xfrm>
            <a:off x="1385538" y="5232702"/>
            <a:ext cx="2596750" cy="101569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just">
              <a:buNone/>
            </a:pP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CETO, Ocak 2008'de Batı Avustralya'da test edildi.</a:t>
            </a: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BEF20B13-A743-41CE-BDC6-6453AA8991CC}"/>
              </a:ext>
            </a:extLst>
          </p:cNvPr>
          <p:cNvSpPr/>
          <p:nvPr/>
        </p:nvSpPr>
        <p:spPr>
          <a:xfrm>
            <a:off x="1259632" y="1084094"/>
            <a:ext cx="840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tx2">
                    <a:shade val="30000"/>
                    <a:satMod val="150000"/>
                  </a:schemeClr>
                </a:solidFill>
              </a:rPr>
              <a:t>CETO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0922AB98-9C3A-42BA-9A0E-0D58D65DCD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450"/>
          <a:stretch/>
        </p:blipFill>
        <p:spPr>
          <a:xfrm>
            <a:off x="1390000" y="1625298"/>
            <a:ext cx="2592288" cy="351260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43A9FC54-94C0-43DB-ACF4-D51B82BDC94B}"/>
              </a:ext>
            </a:extLst>
          </p:cNvPr>
          <p:cNvSpPr/>
          <p:nvPr/>
        </p:nvSpPr>
        <p:spPr>
          <a:xfrm>
            <a:off x="4397512" y="1096044"/>
            <a:ext cx="930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Pelamis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/>
          </a:p>
        </p:txBody>
      </p:sp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C366555E-1FA8-478E-823A-CE7D7563206F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7513" y="1638092"/>
            <a:ext cx="4413729" cy="35136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6DF2876E-FA6E-40F1-938D-7756BFB1A0DA}"/>
              </a:ext>
            </a:extLst>
          </p:cNvPr>
          <p:cNvSpPr txBox="1">
            <a:spLocks/>
          </p:cNvSpPr>
          <p:nvPr/>
        </p:nvSpPr>
        <p:spPr>
          <a:xfrm>
            <a:off x="4397512" y="5275148"/>
            <a:ext cx="4413729" cy="101569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just">
              <a:buNone/>
            </a:pP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İlk </a:t>
            </a:r>
            <a:r>
              <a:rPr lang="tr-TR" alt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Pelamis</a:t>
            </a: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2008’in yaz ayında Portekiz’e kuruldu ve sayısı üçe çıkarıldı.</a:t>
            </a:r>
          </a:p>
          <a:p>
            <a:pPr marL="0" algn="just">
              <a:buNone/>
            </a:pP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Maliyet: 2-3 milyon $</a:t>
            </a: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231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59BF9B6-0297-4BB5-AA18-5F1897640879}"/>
              </a:ext>
            </a:extLst>
          </p:cNvPr>
          <p:cNvSpPr txBox="1">
            <a:spLocks/>
          </p:cNvSpPr>
          <p:nvPr/>
        </p:nvSpPr>
        <p:spPr>
          <a:xfrm>
            <a:off x="1436622" y="260648"/>
            <a:ext cx="7511435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r-TR" sz="2600" dirty="0"/>
              <a:t>Dünyada Kullanılan Dalga Enerjisi Çevrim Sistemleri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7B3BAD7E-7F91-4451-A405-B86609FFBEC9}"/>
              </a:ext>
            </a:extLst>
          </p:cNvPr>
          <p:cNvSpPr txBox="1">
            <a:spLocks/>
          </p:cNvSpPr>
          <p:nvPr/>
        </p:nvSpPr>
        <p:spPr>
          <a:xfrm>
            <a:off x="1435608" y="5232702"/>
            <a:ext cx="3712456" cy="101569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just">
              <a:buNone/>
            </a:pP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Washington'daki </a:t>
            </a:r>
            <a:r>
              <a:rPr lang="tr-TR" alt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Makah</a:t>
            </a: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Körfezi'nde 1 </a:t>
            </a:r>
            <a:r>
              <a:rPr lang="tr-TR" alt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MW'lık</a:t>
            </a: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bir proje, FERC çevresel etki çalışması bekliyor.</a:t>
            </a:r>
          </a:p>
          <a:p>
            <a:pPr marL="0" algn="just">
              <a:buNone/>
            </a:pP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Maliyet: 3 milyon $ (2004)</a:t>
            </a: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BEF20B13-A743-41CE-BDC6-6453AA8991CC}"/>
              </a:ext>
            </a:extLst>
          </p:cNvPr>
          <p:cNvSpPr/>
          <p:nvPr/>
        </p:nvSpPr>
        <p:spPr>
          <a:xfrm>
            <a:off x="1385538" y="1084094"/>
            <a:ext cx="113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AquaBuoy</a:t>
            </a:r>
            <a:endParaRPr lang="tr-TR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43A9FC54-94C0-43DB-ACF4-D51B82BDC94B}"/>
              </a:ext>
            </a:extLst>
          </p:cNvPr>
          <p:cNvSpPr/>
          <p:nvPr/>
        </p:nvSpPr>
        <p:spPr>
          <a:xfrm>
            <a:off x="5436096" y="1084094"/>
            <a:ext cx="1340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PowerBuoys</a:t>
            </a:r>
            <a:endParaRPr lang="tr-TR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6DF2876E-FA6E-40F1-938D-7756BFB1A0DA}"/>
              </a:ext>
            </a:extLst>
          </p:cNvPr>
          <p:cNvSpPr txBox="1">
            <a:spLocks/>
          </p:cNvSpPr>
          <p:nvPr/>
        </p:nvSpPr>
        <p:spPr>
          <a:xfrm>
            <a:off x="5560840" y="5275148"/>
            <a:ext cx="2755575" cy="101569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just">
              <a:buNone/>
            </a:pPr>
            <a:r>
              <a:rPr lang="tr-TR" alt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Oahu</a:t>
            </a: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, Hawaii'deki ABD Donanması için 1 MW dalga parkı konuşlandırıldı.</a:t>
            </a: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FB8D8679-2CA3-4953-B675-4583ED9C1E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608" y="1576594"/>
            <a:ext cx="3712456" cy="336457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D49E5C3B-0E28-4D89-9D57-2DA064D2F3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0840" y="1572204"/>
            <a:ext cx="2755576" cy="3336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989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857232"/>
            <a:ext cx="7498080" cy="1143000"/>
          </a:xfrm>
        </p:spPr>
        <p:txBody>
          <a:bodyPr>
            <a:normAutofit/>
          </a:bodyPr>
          <a:lstStyle/>
          <a:p>
            <a:r>
              <a:rPr lang="tr-TR" sz="2600" dirty="0"/>
              <a:t>SUNUM İÇERİĞİ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2357430"/>
            <a:ext cx="7498080" cy="3195646"/>
          </a:xfrm>
        </p:spPr>
        <p:txBody>
          <a:bodyPr>
            <a:normAutofit/>
          </a:bodyPr>
          <a:lstStyle/>
          <a:p>
            <a:pPr marL="116586" indent="-400050" algn="just">
              <a:buFont typeface="+mj-lt"/>
              <a:buAutoNum type="romanLcPeriod"/>
            </a:pP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Giriş</a:t>
            </a:r>
          </a:p>
          <a:p>
            <a:pPr marL="116586" indent="-400050" algn="just">
              <a:buFont typeface="+mj-lt"/>
              <a:buAutoNum type="romanLcPeriod"/>
            </a:pP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Karadeniz’in Dalga Enerjisi Potansiyeli</a:t>
            </a:r>
          </a:p>
          <a:p>
            <a:pPr marL="116586" indent="-400050" algn="just">
              <a:buFont typeface="+mj-lt"/>
              <a:buAutoNum type="romanLcPeriod"/>
            </a:pP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Dünyada Kullanılan Dalga Enerjisi Çevrim Sistemleri</a:t>
            </a:r>
          </a:p>
          <a:p>
            <a:pPr marL="116586" indent="-400050" algn="just">
              <a:buFont typeface="+mj-lt"/>
              <a:buAutoNum type="romanLcPeriod"/>
            </a:pP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Karadeniz’de kullanılmaya Uygun Olan Dalga Enerjisi Çevrim </a:t>
            </a:r>
            <a:r>
              <a:rPr lang="tr-TR" sz="18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   Sistemleri</a:t>
            </a: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116586" indent="-400050" algn="just">
              <a:buFont typeface="+mj-lt"/>
              <a:buAutoNum type="romanLcPeriod"/>
            </a:pP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Sonuç</a:t>
            </a:r>
          </a:p>
          <a:p>
            <a:pPr marL="116586" indent="-400050" algn="just">
              <a:buFont typeface="+mj-lt"/>
              <a:buAutoNum type="romanLcPeriod"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116586" indent="-40005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59BF9B6-0297-4BB5-AA18-5F1897640879}"/>
              </a:ext>
            </a:extLst>
          </p:cNvPr>
          <p:cNvSpPr txBox="1">
            <a:spLocks/>
          </p:cNvSpPr>
          <p:nvPr/>
        </p:nvSpPr>
        <p:spPr>
          <a:xfrm>
            <a:off x="1436622" y="260648"/>
            <a:ext cx="7511435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r-TR" sz="2600" dirty="0"/>
              <a:t>Dünyada Kullanılan Dalga Enerjisi Çevrim Sistemleri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7B3BAD7E-7F91-4451-A405-B86609FFBEC9}"/>
              </a:ext>
            </a:extLst>
          </p:cNvPr>
          <p:cNvSpPr txBox="1">
            <a:spLocks/>
          </p:cNvSpPr>
          <p:nvPr/>
        </p:nvSpPr>
        <p:spPr>
          <a:xfrm>
            <a:off x="1435608" y="5232702"/>
            <a:ext cx="3352416" cy="101569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just">
              <a:buNone/>
            </a:pPr>
            <a:r>
              <a:rPr lang="tr-TR" alt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Limpet’in</a:t>
            </a: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prototipi, 2000 yılında İskoçya'daki </a:t>
            </a:r>
            <a:r>
              <a:rPr lang="tr-TR" alt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Islay</a:t>
            </a: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adasına kurulmuştur.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BEF20B13-A743-41CE-BDC6-6453AA8991CC}"/>
              </a:ext>
            </a:extLst>
          </p:cNvPr>
          <p:cNvSpPr/>
          <p:nvPr/>
        </p:nvSpPr>
        <p:spPr>
          <a:xfrm>
            <a:off x="1385538" y="1084094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Limpet</a:t>
            </a:r>
            <a:endParaRPr lang="tr-TR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43A9FC54-94C0-43DB-ACF4-D51B82BDC94B}"/>
              </a:ext>
            </a:extLst>
          </p:cNvPr>
          <p:cNvSpPr/>
          <p:nvPr/>
        </p:nvSpPr>
        <p:spPr>
          <a:xfrm>
            <a:off x="5153201" y="1084094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Oyster</a:t>
            </a:r>
            <a:endParaRPr lang="tr-TR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6DF2876E-FA6E-40F1-938D-7756BFB1A0DA}"/>
              </a:ext>
            </a:extLst>
          </p:cNvPr>
          <p:cNvSpPr txBox="1">
            <a:spLocks/>
          </p:cNvSpPr>
          <p:nvPr/>
        </p:nvSpPr>
        <p:spPr>
          <a:xfrm>
            <a:off x="5204339" y="5275148"/>
            <a:ext cx="3531490" cy="101569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just">
              <a:buNone/>
            </a:pP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Pilot test, 2008'de İskoçya'daki </a:t>
            </a:r>
            <a:r>
              <a:rPr lang="tr-TR" alt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Orkney</a:t>
            </a: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sahillerinde başlatılmıştır.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5997D300-912F-4ACB-AA08-A846345536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5538" y="1742693"/>
            <a:ext cx="3402486" cy="312646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9BB75CC7-2FFD-4E95-8563-FC9C22147E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4339" y="1736259"/>
            <a:ext cx="3531490" cy="31264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1457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59BF9B6-0297-4BB5-AA18-5F1897640879}"/>
              </a:ext>
            </a:extLst>
          </p:cNvPr>
          <p:cNvSpPr txBox="1">
            <a:spLocks/>
          </p:cNvSpPr>
          <p:nvPr/>
        </p:nvSpPr>
        <p:spPr>
          <a:xfrm>
            <a:off x="1436622" y="260648"/>
            <a:ext cx="7511435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r-TR" sz="2600" dirty="0"/>
              <a:t>Dünyada Kullanılan Dalga Enerjisi Çevrim Sistemleri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7B3BAD7E-7F91-4451-A405-B86609FFBEC9}"/>
              </a:ext>
            </a:extLst>
          </p:cNvPr>
          <p:cNvSpPr txBox="1">
            <a:spLocks/>
          </p:cNvSpPr>
          <p:nvPr/>
        </p:nvSpPr>
        <p:spPr>
          <a:xfrm>
            <a:off x="1435608" y="5207717"/>
            <a:ext cx="3437704" cy="136465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just">
              <a:buNone/>
            </a:pP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2003 yılında Danimarka’nın </a:t>
            </a:r>
            <a:r>
              <a:rPr lang="tr-TR" alt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Nissum</a:t>
            </a: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tr-TR" alt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Bredning</a:t>
            </a: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sahiline kurulan prototip 20.000 saatten fazla elektrik üretmiştir.</a:t>
            </a:r>
          </a:p>
          <a:p>
            <a:pPr marL="0" algn="just">
              <a:buNone/>
            </a:pP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Maliyet: 1,5 MW için 10-12 milyon $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BEF20B13-A743-41CE-BDC6-6453AA8991CC}"/>
              </a:ext>
            </a:extLst>
          </p:cNvPr>
          <p:cNvSpPr/>
          <p:nvPr/>
        </p:nvSpPr>
        <p:spPr>
          <a:xfrm>
            <a:off x="1385538" y="1084094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Wave</a:t>
            </a:r>
            <a:r>
              <a:rPr lang="tr-TR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Dragon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43A9FC54-94C0-43DB-ACF4-D51B82BDC94B}"/>
              </a:ext>
            </a:extLst>
          </p:cNvPr>
          <p:cNvSpPr/>
          <p:nvPr/>
        </p:nvSpPr>
        <p:spPr>
          <a:xfrm>
            <a:off x="5180110" y="1069665"/>
            <a:ext cx="2610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Oscillating</a:t>
            </a:r>
            <a:r>
              <a:rPr lang="tr-TR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Water</a:t>
            </a:r>
            <a:r>
              <a:rPr lang="tr-TR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Column</a:t>
            </a:r>
            <a:endParaRPr lang="tr-TR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6DF2876E-FA6E-40F1-938D-7756BFB1A0DA}"/>
              </a:ext>
            </a:extLst>
          </p:cNvPr>
          <p:cNvSpPr txBox="1">
            <a:spLocks/>
          </p:cNvSpPr>
          <p:nvPr/>
        </p:nvSpPr>
        <p:spPr>
          <a:xfrm>
            <a:off x="5234696" y="5275148"/>
            <a:ext cx="3437704" cy="101569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just">
              <a:buNone/>
            </a:pP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450 kW prototip, New South </a:t>
            </a:r>
            <a:r>
              <a:rPr lang="tr-TR" alt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Wales</a:t>
            </a: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, </a:t>
            </a:r>
            <a:r>
              <a:rPr lang="tr-TR" alt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Australia</a:t>
            </a: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.</a:t>
            </a:r>
          </a:p>
          <a:p>
            <a:pPr marL="0" algn="just">
              <a:buNone/>
            </a:pPr>
            <a:r>
              <a:rPr lang="tr-TR" alt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Maliyet: 2,5-3 milyon $ (2004)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161BA1A4-17C0-45F6-AA01-F5CC763E40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608" y="1588314"/>
            <a:ext cx="3437704" cy="335285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32E8AACF-85C1-411B-9EA2-156AA7A5F2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4696" y="1588313"/>
            <a:ext cx="3437704" cy="33528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3723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2200288" cy="4979640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59BF9B6-0297-4BB5-AA18-5F1897640879}"/>
              </a:ext>
            </a:extLst>
          </p:cNvPr>
          <p:cNvSpPr txBox="1">
            <a:spLocks/>
          </p:cNvSpPr>
          <p:nvPr/>
        </p:nvSpPr>
        <p:spPr>
          <a:xfrm>
            <a:off x="1436622" y="260648"/>
            <a:ext cx="7511435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r-TR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Karadeniz’de Kullanılmaya Uygun Olan Dalga Enerjisi Çevrim Sistemleri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2DF0720-FB86-41C6-9A85-2A3491A22281}"/>
              </a:ext>
            </a:extLst>
          </p:cNvPr>
          <p:cNvSpPr txBox="1">
            <a:spLocks/>
          </p:cNvSpPr>
          <p:nvPr/>
        </p:nvSpPr>
        <p:spPr>
          <a:xfrm>
            <a:off x="1009590" y="1357298"/>
            <a:ext cx="1980000" cy="550070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ctr">
              <a:buFont typeface="Wingdings 2"/>
              <a:buNone/>
            </a:pPr>
            <a:r>
              <a:rPr lang="tr-TR" sz="1800" b="1" u="sng" dirty="0">
                <a:solidFill>
                  <a:schemeClr val="tx2">
                    <a:shade val="30000"/>
                    <a:satMod val="150000"/>
                  </a:schemeClr>
                </a:solidFill>
              </a:rPr>
              <a:t>Sistemler</a:t>
            </a:r>
          </a:p>
          <a:p>
            <a:pPr marL="0" algn="ctr">
              <a:spcBef>
                <a:spcPts val="0"/>
              </a:spcBef>
              <a:buFont typeface="Wingdings 2"/>
              <a:buNone/>
            </a:pPr>
            <a:r>
              <a:rPr lang="tr-TR" sz="15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Pelamis</a:t>
            </a: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r>
              <a:rPr lang="tr-TR" sz="15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Power</a:t>
            </a:r>
            <a:r>
              <a:rPr lang="tr-TR" sz="15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tr-TR" sz="15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Buoy</a:t>
            </a: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r>
              <a:rPr lang="tr-TR" sz="15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Oyster</a:t>
            </a: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r>
              <a:rPr lang="tr-TR" sz="15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Limpet</a:t>
            </a: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r>
              <a:rPr lang="tr-TR" sz="15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Wave</a:t>
            </a:r>
            <a:r>
              <a:rPr lang="tr-TR" sz="15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Dragon</a:t>
            </a: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r>
              <a:rPr lang="tr-TR" sz="15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The</a:t>
            </a:r>
            <a:r>
              <a:rPr lang="tr-TR" sz="15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tr-TR" sz="15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Archimedes</a:t>
            </a: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r>
              <a:rPr lang="tr-TR" sz="15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Anaconda</a:t>
            </a: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r>
              <a:rPr lang="tr-TR" sz="15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Penguin</a:t>
            </a: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lnSpc>
                <a:spcPts val="2160"/>
              </a:lnSpc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lnSpc>
                <a:spcPts val="2160"/>
              </a:lnSpc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A503BF3D-A6E2-4E0C-9E7A-B3FF085B6EC7}"/>
              </a:ext>
            </a:extLst>
          </p:cNvPr>
          <p:cNvSpPr txBox="1">
            <a:spLocks/>
          </p:cNvSpPr>
          <p:nvPr/>
        </p:nvSpPr>
        <p:spPr>
          <a:xfrm>
            <a:off x="2989589" y="1357298"/>
            <a:ext cx="2158474" cy="5500702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ctr">
              <a:buNone/>
            </a:pPr>
            <a:r>
              <a:rPr lang="tr-TR" sz="1800" b="1" u="sng" dirty="0">
                <a:solidFill>
                  <a:schemeClr val="tx2">
                    <a:shade val="30000"/>
                    <a:satMod val="150000"/>
                  </a:schemeClr>
                </a:solidFill>
              </a:rPr>
              <a:t>Avantajları</a:t>
            </a:r>
          </a:p>
          <a:p>
            <a:pPr marL="2286" indent="-285750">
              <a:lnSpc>
                <a:spcPts val="1800"/>
              </a:lnSpc>
              <a:spcBef>
                <a:spcPts val="0"/>
              </a:spcBef>
            </a:pPr>
            <a:r>
              <a:rPr lang="tr-TR" sz="15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Taşınabilir, Bakımı Kolay.</a:t>
            </a:r>
          </a:p>
          <a:p>
            <a:pPr marL="2286" indent="-285750" algn="just">
              <a:lnSpc>
                <a:spcPts val="1800"/>
              </a:lnSpc>
              <a:spcBef>
                <a:spcPts val="0"/>
              </a:spcBef>
            </a:pPr>
            <a:r>
              <a:rPr lang="tr-TR" sz="15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Tüm yönlerden elektrik üretme potansiyeli var, Ucuz.</a:t>
            </a:r>
          </a:p>
          <a:p>
            <a:pPr marL="2286" indent="-285750" algn="just">
              <a:lnSpc>
                <a:spcPts val="1800"/>
              </a:lnSpc>
              <a:spcBef>
                <a:spcPts val="0"/>
              </a:spcBef>
            </a:pPr>
            <a:r>
              <a:rPr lang="tr-TR" sz="15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Bakımı kolay, Sakin denizde çalışabilir</a:t>
            </a:r>
            <a:r>
              <a:rPr lang="tr-TR" sz="15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.</a:t>
            </a:r>
          </a:p>
          <a:p>
            <a:pPr marL="2286" indent="-285750" algn="just">
              <a:lnSpc>
                <a:spcPts val="1800"/>
              </a:lnSpc>
              <a:spcBef>
                <a:spcPts val="0"/>
              </a:spcBef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286" indent="-285750" algn="just">
              <a:lnSpc>
                <a:spcPts val="1800"/>
              </a:lnSpc>
              <a:spcBef>
                <a:spcPts val="0"/>
              </a:spcBef>
            </a:pPr>
            <a:r>
              <a:rPr lang="tr-TR" sz="15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Bakımı kolay, kıyıya yakın</a:t>
            </a:r>
            <a:r>
              <a:rPr lang="tr-TR" sz="15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.</a:t>
            </a:r>
          </a:p>
          <a:p>
            <a:pPr marL="2286" indent="-285750" algn="just">
              <a:lnSpc>
                <a:spcPts val="1800"/>
              </a:lnSpc>
              <a:spcBef>
                <a:spcPts val="0"/>
              </a:spcBef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286" indent="-285750" algn="just">
              <a:lnSpc>
                <a:spcPts val="1800"/>
              </a:lnSpc>
              <a:spcBef>
                <a:spcPts val="0"/>
              </a:spcBef>
            </a:pPr>
            <a:r>
              <a:rPr lang="tr-TR" sz="15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Kolay inşa edilebilir, taşınabilir.</a:t>
            </a:r>
          </a:p>
          <a:p>
            <a:pPr marL="2286" indent="-285750" algn="just">
              <a:lnSpc>
                <a:spcPts val="1800"/>
              </a:lnSpc>
              <a:spcBef>
                <a:spcPts val="0"/>
              </a:spcBef>
            </a:pPr>
            <a:r>
              <a:rPr lang="tr-TR" sz="15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Görüntü kirliliğine sebep olmaz,  elektrik üretiminin temel ilkesini kullanılır.</a:t>
            </a:r>
          </a:p>
          <a:p>
            <a:pPr marL="2286" indent="-285750" algn="just">
              <a:lnSpc>
                <a:spcPts val="1800"/>
              </a:lnSpc>
              <a:spcBef>
                <a:spcPts val="0"/>
              </a:spcBef>
            </a:pPr>
            <a:r>
              <a:rPr lang="tr-TR" sz="15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Ucuz, uzun ömürlü</a:t>
            </a: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286" indent="-285750" algn="just">
              <a:lnSpc>
                <a:spcPts val="1800"/>
              </a:lnSpc>
              <a:spcBef>
                <a:spcPts val="0"/>
              </a:spcBef>
            </a:pPr>
            <a:r>
              <a:rPr lang="tr-TR" sz="15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Basit tasarım, aşırı dayanıklı, çok düşük işletme maliyetine sahip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D1623780-2C25-4689-A324-24DC1A3E8919}"/>
              </a:ext>
            </a:extLst>
          </p:cNvPr>
          <p:cNvSpPr txBox="1">
            <a:spLocks/>
          </p:cNvSpPr>
          <p:nvPr/>
        </p:nvSpPr>
        <p:spPr>
          <a:xfrm>
            <a:off x="5184288" y="1357299"/>
            <a:ext cx="1980000" cy="55007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ctr">
              <a:buNone/>
            </a:pPr>
            <a:r>
              <a:rPr lang="tr-TR" sz="1800" b="1" u="sng" dirty="0">
                <a:solidFill>
                  <a:schemeClr val="tx2">
                    <a:shade val="30000"/>
                    <a:satMod val="150000"/>
                  </a:schemeClr>
                </a:solidFill>
              </a:rPr>
              <a:t>Dezavantajları</a:t>
            </a:r>
          </a:p>
          <a:p>
            <a:pPr marL="2286" indent="-285750">
              <a:spcBef>
                <a:spcPts val="0"/>
              </a:spcBef>
            </a:pP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Pahalı,  Verim 25%-40%.</a:t>
            </a:r>
          </a:p>
          <a:p>
            <a:pPr marL="2286" indent="-285750" algn="just">
              <a:spcBef>
                <a:spcPts val="0"/>
              </a:spcBef>
            </a:pP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Kıyıdan uzağa ve derine inşa edilmeli, fırtınalara karşı zayıf.</a:t>
            </a:r>
          </a:p>
          <a:p>
            <a:pPr marL="2286" indent="-285750" algn="just">
              <a:spcBef>
                <a:spcPts val="0"/>
              </a:spcBef>
            </a:pP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Geniş çalışma alanına ihtiyaç duyar</a:t>
            </a:r>
            <a:r>
              <a:rPr lang="tr-TR" sz="1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.</a:t>
            </a:r>
          </a:p>
          <a:p>
            <a:pPr marL="2286" indent="-285750" algn="just">
              <a:spcBef>
                <a:spcPts val="0"/>
              </a:spcBef>
              <a:buNone/>
            </a:pPr>
            <a:endParaRPr lang="tr-TR" sz="14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286" indent="-285750" algn="just">
              <a:spcBef>
                <a:spcPts val="0"/>
              </a:spcBef>
              <a:buNone/>
            </a:pPr>
            <a:endParaRPr lang="tr-TR" sz="14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286" indent="-285750" algn="just">
              <a:spcBef>
                <a:spcPts val="0"/>
              </a:spcBef>
            </a:pP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Görüntü kirliliğine sebep olabilir</a:t>
            </a:r>
            <a:r>
              <a:rPr lang="tr-TR" sz="1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.</a:t>
            </a:r>
          </a:p>
          <a:p>
            <a:pPr marL="2286" indent="-285750" algn="just">
              <a:spcBef>
                <a:spcPts val="0"/>
              </a:spcBef>
            </a:pPr>
            <a:endParaRPr lang="tr-TR" sz="14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286" indent="-285750" algn="just">
              <a:spcBef>
                <a:spcPts val="0"/>
              </a:spcBef>
            </a:pP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Pahalı, çalışma sahası sınırlı.</a:t>
            </a:r>
          </a:p>
          <a:p>
            <a:pPr marL="2286" indent="-285750" algn="just">
              <a:spcBef>
                <a:spcPts val="0"/>
              </a:spcBef>
            </a:pP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Taşınamaz, bakımı </a:t>
            </a:r>
            <a:r>
              <a:rPr lang="tr-TR" sz="1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zor</a:t>
            </a:r>
          </a:p>
          <a:p>
            <a:pPr marL="2286" indent="-285750" algn="just">
              <a:spcBef>
                <a:spcPts val="0"/>
              </a:spcBef>
            </a:pPr>
            <a:endParaRPr lang="tr-TR" sz="14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286" indent="-285750" algn="just">
              <a:spcBef>
                <a:spcPts val="0"/>
              </a:spcBef>
            </a:pPr>
            <a:endParaRPr lang="tr-TR" sz="14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286" indent="-285750" algn="just">
              <a:spcBef>
                <a:spcPts val="0"/>
              </a:spcBef>
            </a:pP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Geniş alana ihtiyaç duyar</a:t>
            </a:r>
          </a:p>
          <a:p>
            <a:pPr marL="2286" indent="-285750" algn="just">
              <a:spcBef>
                <a:spcPts val="0"/>
              </a:spcBef>
            </a:pP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Geniş alana ihtiyaç duyar</a:t>
            </a:r>
          </a:p>
        </p:txBody>
      </p:sp>
      <p:cxnSp>
        <p:nvCxnSpPr>
          <p:cNvPr id="9" name="Düz Bağlayıcı 8">
            <a:extLst>
              <a:ext uri="{FF2B5EF4-FFF2-40B4-BE49-F238E27FC236}">
                <a16:creationId xmlns="" xmlns:a16="http://schemas.microsoft.com/office/drawing/2014/main" id="{E1DE7F8F-99AA-4868-976E-1335808985C4}"/>
              </a:ext>
            </a:extLst>
          </p:cNvPr>
          <p:cNvCxnSpPr>
            <a:cxnSpLocks/>
          </p:cNvCxnSpPr>
          <p:nvPr/>
        </p:nvCxnSpPr>
        <p:spPr>
          <a:xfrm>
            <a:off x="2989591" y="1700808"/>
            <a:ext cx="0" cy="489654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="" xmlns:a16="http://schemas.microsoft.com/office/drawing/2014/main" id="{9A3842D5-05F5-493A-855C-3FA73B22E83B}"/>
              </a:ext>
            </a:extLst>
          </p:cNvPr>
          <p:cNvCxnSpPr>
            <a:cxnSpLocks/>
          </p:cNvCxnSpPr>
          <p:nvPr/>
        </p:nvCxnSpPr>
        <p:spPr>
          <a:xfrm>
            <a:off x="5148065" y="1700808"/>
            <a:ext cx="44274" cy="489654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>
            <a:extLst>
              <a:ext uri="{FF2B5EF4-FFF2-40B4-BE49-F238E27FC236}">
                <a16:creationId xmlns="" xmlns:a16="http://schemas.microsoft.com/office/drawing/2014/main" id="{CB505940-7388-4FC4-B38C-21E7F18AB37F}"/>
              </a:ext>
            </a:extLst>
          </p:cNvPr>
          <p:cNvCxnSpPr>
            <a:cxnSpLocks/>
          </p:cNvCxnSpPr>
          <p:nvPr/>
        </p:nvCxnSpPr>
        <p:spPr>
          <a:xfrm>
            <a:off x="7164288" y="1700808"/>
            <a:ext cx="0" cy="489654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5D737488-4694-47BD-9933-8F7E296BE4A2}"/>
              </a:ext>
            </a:extLst>
          </p:cNvPr>
          <p:cNvSpPr txBox="1">
            <a:spLocks/>
          </p:cNvSpPr>
          <p:nvPr/>
        </p:nvSpPr>
        <p:spPr>
          <a:xfrm>
            <a:off x="7200512" y="1142984"/>
            <a:ext cx="1943776" cy="571501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ctr">
              <a:buNone/>
            </a:pPr>
            <a:r>
              <a:rPr lang="tr-TR" sz="1800" b="1" u="sng" dirty="0">
                <a:solidFill>
                  <a:schemeClr val="tx2">
                    <a:shade val="30000"/>
                    <a:satMod val="150000"/>
                  </a:schemeClr>
                </a:solidFill>
              </a:rPr>
              <a:t>Güç Üretimleri</a:t>
            </a:r>
          </a:p>
          <a:p>
            <a:pPr marL="0" algn="ctr">
              <a:spcBef>
                <a:spcPts val="0"/>
              </a:spcBef>
              <a:buFont typeface="Wingdings 2"/>
              <a:buNone/>
            </a:pPr>
            <a:r>
              <a:rPr lang="tr-TR" sz="15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750 kW</a:t>
            </a: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r>
              <a:rPr lang="tr-TR" sz="15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1 MW</a:t>
            </a: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r>
              <a:rPr lang="tr-TR" sz="15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800kW</a:t>
            </a: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r>
              <a:rPr lang="tr-TR" sz="15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500 </a:t>
            </a:r>
            <a:r>
              <a:rPr lang="tr-TR" sz="15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kW</a:t>
            </a: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r>
              <a:rPr lang="tr-TR" sz="15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11 </a:t>
            </a:r>
            <a:r>
              <a:rPr lang="tr-TR" sz="15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MW</a:t>
            </a: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r>
              <a:rPr lang="tr-TR" sz="15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250 kW</a:t>
            </a: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r>
              <a:rPr lang="tr-TR" sz="15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1 MW</a:t>
            </a:r>
          </a:p>
          <a:p>
            <a:pPr marL="0" algn="ctr">
              <a:spcBef>
                <a:spcPts val="0"/>
              </a:spcBef>
              <a:buFont typeface="Wingdings 2"/>
              <a:buNone/>
            </a:pPr>
            <a:endParaRPr lang="tr-TR" sz="15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ctr">
              <a:spcBef>
                <a:spcPts val="0"/>
              </a:spcBef>
              <a:buFont typeface="Wingdings 2"/>
              <a:buNone/>
            </a:pPr>
            <a:r>
              <a:rPr lang="tr-TR" sz="15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500 kW</a:t>
            </a: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093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214422"/>
            <a:ext cx="7498080" cy="4979640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Arial" charset="0"/>
              <a:buChar char="•"/>
            </a:pPr>
            <a:r>
              <a:rPr lang="tr-TR" sz="18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Öncelikle dalga enerjisi potansiyelimizin ne olduğunu bilmemiz gerekiyor: potansiyel var mı, yok mu, yada bir şekilde mevcut durumdan  istifade edebilir miyiz.    </a:t>
            </a:r>
          </a:p>
          <a:p>
            <a:pPr marL="0" algn="just">
              <a:buFont typeface="Arial" charset="0"/>
              <a:buChar char="•"/>
            </a:pPr>
            <a:endParaRPr lang="tr-TR" sz="18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Arial" charset="0"/>
              <a:buChar char="•"/>
            </a:pPr>
            <a:r>
              <a:rPr lang="tr-TR" sz="18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Dönüşüm sistemi seçiminde üretim ve işletme maliyeti ile üretilebilecek enerjinin değeri karşılaştırılmalı. </a:t>
            </a:r>
            <a:endParaRPr lang="tr-TR" sz="1800" dirty="0" smtClean="0">
              <a:solidFill>
                <a:srgbClr val="FF0000"/>
              </a:solidFill>
            </a:endParaRPr>
          </a:p>
          <a:p>
            <a:pPr marL="0" algn="just">
              <a:buFont typeface="Arial" charset="0"/>
              <a:buChar char="•"/>
            </a:pPr>
            <a:endParaRPr lang="tr-TR" sz="18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Arial" charset="0"/>
              <a:buChar char="•"/>
            </a:pPr>
            <a:r>
              <a:rPr lang="tr-TR" sz="18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Dalga enerji dönüşüm sistemi seçilebilirse bu sistemin hidrodinamik olarak iyileştirilmesi  ve ekstrem dalga koşullarına dayanıklı olacak şekilde tasarlanması gerekir.  </a:t>
            </a:r>
          </a:p>
          <a:p>
            <a:pPr marL="0" algn="just">
              <a:buFont typeface="Arial" charset="0"/>
              <a:buChar char="•"/>
            </a:pPr>
            <a:endParaRPr lang="tr-TR" sz="18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Arial" charset="0"/>
              <a:buChar char="•"/>
            </a:pPr>
            <a:r>
              <a:rPr lang="tr-TR" sz="18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Kısacası önce kaynak yeterlimi, yeterliyse bize verdiği mekanik enerji nedir bunlar belirlenmeli bunlardan sonra elektrik jeneratörü ve kontrolörü tasarlanmalı. </a:t>
            </a:r>
          </a:p>
          <a:p>
            <a:pPr marL="0" algn="just">
              <a:buFont typeface="Arial" charset="0"/>
              <a:buChar char="•"/>
            </a:pPr>
            <a:endParaRPr lang="tr-TR" sz="18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Arial" charset="0"/>
              <a:buChar char="•"/>
            </a:pPr>
            <a:endParaRPr lang="tr-TR" sz="18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Arial" charset="0"/>
              <a:buChar char="•"/>
            </a:pPr>
            <a:endParaRPr lang="tr-TR" sz="18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Arial" charset="0"/>
              <a:buChar char="•"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59BF9B6-0297-4BB5-AA18-5F1897640879}"/>
              </a:ext>
            </a:extLst>
          </p:cNvPr>
          <p:cNvSpPr txBox="1">
            <a:spLocks/>
          </p:cNvSpPr>
          <p:nvPr/>
        </p:nvSpPr>
        <p:spPr>
          <a:xfrm>
            <a:off x="1436622" y="260648"/>
            <a:ext cx="7511435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r-TR" sz="28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SONUÇLAR </a:t>
            </a:r>
            <a:endParaRPr lang="tr-TR" sz="2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9571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A59BF9B6-0297-4BB5-AA18-5F1897640879}"/>
              </a:ext>
            </a:extLst>
          </p:cNvPr>
          <p:cNvSpPr txBox="1">
            <a:spLocks/>
          </p:cNvSpPr>
          <p:nvPr/>
        </p:nvSpPr>
        <p:spPr>
          <a:xfrm>
            <a:off x="1043608" y="0"/>
            <a:ext cx="8100392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r-TR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TEŞEKKÜRLER…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4DFB79-4427-49A3-82EA-22B9E0092C84}"/>
              </a:ext>
            </a:extLst>
          </p:cNvPr>
          <p:cNvSpPr txBox="1">
            <a:spLocks/>
          </p:cNvSpPr>
          <p:nvPr/>
        </p:nvSpPr>
        <p:spPr>
          <a:xfrm>
            <a:off x="1071538" y="6215082"/>
            <a:ext cx="7406640" cy="186360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Karadeniz Teknik Üniversitesi, Gemi İnş. ve Gemi </a:t>
            </a:r>
            <a:r>
              <a:rPr 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Mak</a:t>
            </a: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. Bölümü, E-Posta: pesman@ktu.edu.tr</a:t>
            </a:r>
          </a:p>
        </p:txBody>
      </p:sp>
    </p:spTree>
    <p:extLst>
      <p:ext uri="{BB962C8B-B14F-4D97-AF65-F5344CB8AC3E}">
        <p14:creationId xmlns="" xmlns:p14="http://schemas.microsoft.com/office/powerpoint/2010/main" val="301172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Dalga Enerjisi Nedir?</a:t>
            </a: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r>
              <a:rPr lang="tr-TR" altLang="en-US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Dalga enerjisi, dalga hareketlerinden elde edilen </a:t>
            </a:r>
            <a:r>
              <a:rPr lang="tr-TR" altLang="en-US" sz="1800" u="sng" dirty="0">
                <a:solidFill>
                  <a:schemeClr val="tx2">
                    <a:shade val="30000"/>
                    <a:satMod val="150000"/>
                  </a:schemeClr>
                </a:solidFill>
              </a:rPr>
              <a:t>yenilenebilir</a:t>
            </a:r>
            <a:r>
              <a:rPr lang="tr-TR" altLang="en-US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bir enerji türüdür.</a:t>
            </a: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59BF9B6-0297-4BB5-AA18-5F1897640879}"/>
              </a:ext>
            </a:extLst>
          </p:cNvPr>
          <p:cNvSpPr txBox="1">
            <a:spLocks/>
          </p:cNvSpPr>
          <p:nvPr/>
        </p:nvSpPr>
        <p:spPr>
          <a:xfrm>
            <a:off x="1436622" y="26064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r-TR" sz="2600" dirty="0"/>
              <a:t>GİRİŞ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473C659B-2720-47E7-A209-D9D6F7AD0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36" y="2636912"/>
            <a:ext cx="5341824" cy="34708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594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Dalga Enerjisi Çevrim Sistemleri Nedir? </a:t>
            </a: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Dalga enerjisinin elektrik enerjisine dönüştürülmesi dalga enerjisi çevrim sistemleri ile gerçekleştirilmektedir. Farklı tiplerde dalga enerjisi çevrim sistemleri mevcuttur ve bu sistemler kurulacakları konuma ve ihtiyaca göre tercih edilmektedir.</a:t>
            </a: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4BDD04FE-96D2-46D9-9E74-B73515A444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9386" y="2756495"/>
            <a:ext cx="7458075" cy="3552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136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Salınımlı Su Sütunları (</a:t>
            </a:r>
            <a:r>
              <a:rPr lang="tr-TR" sz="18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Oscillating</a:t>
            </a: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tr-TR" sz="18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water</a:t>
            </a: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tr-TR" sz="18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column</a:t>
            </a: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, OWC)</a:t>
            </a: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09EAF771-5CA9-4B56-A78B-6274840A29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6514" y="1556792"/>
            <a:ext cx="6914401" cy="172413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7D67FB1A-5A18-40DB-9A26-9D422F92B449}"/>
              </a:ext>
            </a:extLst>
          </p:cNvPr>
          <p:cNvSpPr txBox="1"/>
          <p:nvPr/>
        </p:nvSpPr>
        <p:spPr>
          <a:xfrm>
            <a:off x="1462789" y="3282751"/>
            <a:ext cx="749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Salınımlı Su Sütunlarının Çalışma Koşullarının Şematik Çizimleri (Harris; </a:t>
            </a:r>
            <a:r>
              <a:rPr 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Johanning</a:t>
            </a: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; </a:t>
            </a:r>
            <a:r>
              <a:rPr 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Wolfram</a:t>
            </a: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, 2015,  159-174)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7B37F01E-45D3-42CF-BCD0-2E74B0850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18" y="4051178"/>
            <a:ext cx="2390775" cy="1914525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731883B6-F942-4418-B6CE-AC31B40093A9}"/>
              </a:ext>
            </a:extLst>
          </p:cNvPr>
          <p:cNvSpPr/>
          <p:nvPr/>
        </p:nvSpPr>
        <p:spPr>
          <a:xfrm>
            <a:off x="1593212" y="6014996"/>
            <a:ext cx="2530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LIMPET OWC on the Isle of Islay</a:t>
            </a: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(İskoçya)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93E3969E-32E7-4DFD-AA3B-ED0FC7C29A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125" y="4026365"/>
            <a:ext cx="2926723" cy="1915200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1FC50E6-F94B-4C08-A402-6599694F58D5}"/>
              </a:ext>
            </a:extLst>
          </p:cNvPr>
          <p:cNvSpPr/>
          <p:nvPr/>
        </p:nvSpPr>
        <p:spPr>
          <a:xfrm>
            <a:off x="5652120" y="5981430"/>
            <a:ext cx="3008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Dalgakıran üzerine kurulmuş bir OWC (Japonya)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92DABD7D-B691-4E7E-9A2D-FA18CF5D73B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0623" y="1183998"/>
            <a:ext cx="5991225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317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Aşma Tipi Cihazlar (</a:t>
            </a:r>
            <a:r>
              <a:rPr lang="tr-TR" sz="18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Overtopping</a:t>
            </a: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tr-TR" sz="18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devices</a:t>
            </a: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, OTD) </a:t>
            </a: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F6D89F8F-74C2-4855-B3B3-0A0D0D15C6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1347" y="1502829"/>
            <a:ext cx="7146601" cy="1531133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543F418E-C40C-4F33-ABAB-7C58AE3CB356}"/>
              </a:ext>
            </a:extLst>
          </p:cNvPr>
          <p:cNvSpPr txBox="1"/>
          <p:nvPr/>
        </p:nvSpPr>
        <p:spPr>
          <a:xfrm>
            <a:off x="1435607" y="3136930"/>
            <a:ext cx="749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Aşma Tipi Cihazların Çalışma Koşullarının Şematik Çizimleri (Harris; </a:t>
            </a:r>
            <a:r>
              <a:rPr 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Johanning</a:t>
            </a: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; </a:t>
            </a:r>
            <a:r>
              <a:rPr 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Wolfram</a:t>
            </a: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, 2015,  159-174)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739A91D8-8F6A-489B-9900-16784F8A33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47" y="3700382"/>
            <a:ext cx="3451000" cy="2588250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B2429344-7361-4D7A-8DEF-CBBAC8975EF8}"/>
              </a:ext>
            </a:extLst>
          </p:cNvPr>
          <p:cNvSpPr/>
          <p:nvPr/>
        </p:nvSpPr>
        <p:spPr>
          <a:xfrm>
            <a:off x="4106451" y="6328864"/>
            <a:ext cx="2156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Dragon </a:t>
            </a:r>
            <a:r>
              <a:rPr 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overtopping</a:t>
            </a: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device</a:t>
            </a:r>
            <a:endParaRPr lang="tr-TR" sz="14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23B26D00-91D2-4B32-BC60-0530DCDB5B5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5587" y="1146545"/>
            <a:ext cx="5991225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962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Dalga Etkisiyle Hareket Eden Cisimler (</a:t>
            </a:r>
            <a:r>
              <a:rPr lang="tr-TR" sz="18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Wave</a:t>
            </a: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tr-TR" sz="18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activated</a:t>
            </a: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tr-TR" sz="18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bodies</a:t>
            </a: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, WAB) </a:t>
            </a: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E9AFE83F-1297-4A65-9A39-178BE2D5CB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338"/>
          <a:stretch/>
        </p:blipFill>
        <p:spPr>
          <a:xfrm>
            <a:off x="1106894" y="1484784"/>
            <a:ext cx="7818072" cy="4763616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43BED2A2-7BF5-49FA-BFCD-F00E2618B51D}"/>
              </a:ext>
            </a:extLst>
          </p:cNvPr>
          <p:cNvSpPr txBox="1"/>
          <p:nvPr/>
        </p:nvSpPr>
        <p:spPr>
          <a:xfrm>
            <a:off x="1435608" y="6309320"/>
            <a:ext cx="749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Dalga etkisiyle Hareket Eden Cisimlerin Çalışma Koşullarının Şematik Çizimleri (Harris; </a:t>
            </a:r>
            <a:r>
              <a:rPr 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Johanning</a:t>
            </a: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; </a:t>
            </a:r>
            <a:r>
              <a:rPr lang="tr-TR" sz="1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Wolfram</a:t>
            </a:r>
            <a:r>
              <a:rPr lang="tr-TR" sz="1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, 2015,  159-174)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CC3CFE49-0A73-46F6-A95F-8EA8636CFF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179984"/>
            <a:ext cx="5991225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849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3F4D234C-C4A3-4935-A22F-1B0429A84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18" y="1124744"/>
            <a:ext cx="6759421" cy="3979414"/>
          </a:xfrm>
          <a:prstGeom prst="rect">
            <a:avLst/>
          </a:prstGeom>
        </p:spPr>
      </p:pic>
      <p:graphicFrame>
        <p:nvGraphicFramePr>
          <p:cNvPr id="8" name="Tablo 7">
            <a:extLst>
              <a:ext uri="{FF2B5EF4-FFF2-40B4-BE49-F238E27FC236}">
                <a16:creationId xmlns="" xmlns:a16="http://schemas.microsoft.com/office/drawing/2014/main" id="{0F63C12C-CDBF-4BE0-ACED-1D60AA303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868997"/>
              </p:ext>
            </p:extLst>
          </p:nvPr>
        </p:nvGraphicFramePr>
        <p:xfrm>
          <a:off x="1665688" y="5301208"/>
          <a:ext cx="6768752" cy="13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2973773657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382539681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146541665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3765411020"/>
                    </a:ext>
                  </a:extLst>
                </a:gridCol>
              </a:tblGrid>
              <a:tr h="11980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tr-TR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Konum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tr-TR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Dalga Enerjisi Çevrim Sistemi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4051848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kern="1200" dirty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Kıyı Şeridi (</a:t>
                      </a:r>
                      <a:r>
                        <a:rPr kumimoji="0" lang="tr-TR" sz="1400" kern="1200" dirty="0" err="1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Shoreline</a:t>
                      </a:r>
                      <a:r>
                        <a:rPr kumimoji="0" lang="tr-TR" sz="1400" kern="1200" dirty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tr-TR" sz="1400" kern="1200" dirty="0">
                        <a:solidFill>
                          <a:schemeClr val="tx2">
                            <a:shade val="30000"/>
                            <a:satMod val="1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kern="1200" dirty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OWC, OTD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tr-TR" sz="1400" kern="1200" dirty="0">
                        <a:solidFill>
                          <a:schemeClr val="tx2">
                            <a:shade val="30000"/>
                            <a:satMod val="1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9661071"/>
                  </a:ext>
                </a:extLst>
              </a:tr>
              <a:tr h="348600"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kern="1200" dirty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Yakın Kıyı (</a:t>
                      </a:r>
                      <a:r>
                        <a:rPr kumimoji="0" lang="tr-TR" sz="1400" kern="1200" dirty="0" err="1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Nearshore</a:t>
                      </a:r>
                      <a:r>
                        <a:rPr kumimoji="0" lang="tr-TR" sz="1400" kern="1200" dirty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kern="1200" dirty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kern="1200" dirty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OWC, OTD, WAB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kern="1200" dirty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4927552"/>
                  </a:ext>
                </a:extLst>
              </a:tr>
              <a:tr h="304665"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kern="1200" dirty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Açık Deniz (</a:t>
                      </a:r>
                      <a:r>
                        <a:rPr kumimoji="0" lang="tr-TR" sz="1400" kern="1200" dirty="0" err="1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Offshore</a:t>
                      </a:r>
                      <a:r>
                        <a:rPr kumimoji="0" lang="tr-TR" sz="1400" kern="1200" dirty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kern="1200" dirty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kern="1200" dirty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OWC, OTD, WAB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kern="1200" dirty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2651884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DD69C36A-4419-42AD-B2D6-20ADB4D875FA}"/>
              </a:ext>
            </a:extLst>
          </p:cNvPr>
          <p:cNvSpPr txBox="1">
            <a:spLocks/>
          </p:cNvSpPr>
          <p:nvPr/>
        </p:nvSpPr>
        <p:spPr>
          <a:xfrm>
            <a:off x="1443113" y="548680"/>
            <a:ext cx="7498080" cy="49796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just">
              <a:buFont typeface="Wingdings 2"/>
              <a:buNone/>
            </a:pP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Dalga Enerjisi Çevrim Sistemlerinin Konumlandırılması</a:t>
            </a: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5083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DD69C36A-4419-42AD-B2D6-20ADB4D875FA}"/>
              </a:ext>
            </a:extLst>
          </p:cNvPr>
          <p:cNvSpPr txBox="1">
            <a:spLocks/>
          </p:cNvSpPr>
          <p:nvPr/>
        </p:nvSpPr>
        <p:spPr>
          <a:xfrm>
            <a:off x="1443113" y="548680"/>
            <a:ext cx="7498080" cy="49796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just">
              <a:buFont typeface="Wingdings 2"/>
              <a:buNone/>
            </a:pPr>
            <a:r>
              <a:rPr lang="tr-TR" sz="1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Dalga Enerjisi Çevrim Sistemlerinin Konumlandırılması</a:t>
            </a: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0" algn="just">
              <a:buFont typeface="Wingdings 2"/>
              <a:buNone/>
            </a:pPr>
            <a:endParaRPr lang="tr-TR" sz="1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FB3FCCD0-406A-42A2-99B0-3EEBD9F2B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908720"/>
            <a:ext cx="7124700" cy="5762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3185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1209</TotalTime>
  <Words>927</Words>
  <Application>Microsoft Office PowerPoint</Application>
  <PresentationFormat>Ekran Gösterisi (4:3)</PresentationFormat>
  <Paragraphs>328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Şehir Hayatı</vt:lpstr>
      <vt:lpstr>KARADENİZ’E UYGUN DALGA ENERJİSİ ÇEVRİM SİSTEMLERİ</vt:lpstr>
      <vt:lpstr>SUNUM İÇERİĞİ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HARMONY SEARCH (ARMONİ ARAMA)</dc:title>
  <dc:creator>Zeki</dc:creator>
  <cp:lastModifiedBy>emre pesman</cp:lastModifiedBy>
  <cp:revision>102</cp:revision>
  <dcterms:created xsi:type="dcterms:W3CDTF">2018-05-12T04:49:44Z</dcterms:created>
  <dcterms:modified xsi:type="dcterms:W3CDTF">2018-05-26T07:21:15Z</dcterms:modified>
</cp:coreProperties>
</file>