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47" r:id="rId1"/>
  </p:sldMasterIdLst>
  <p:notesMasterIdLst>
    <p:notesMasterId r:id="rId40"/>
  </p:notesMasterIdLst>
  <p:handoutMasterIdLst>
    <p:handoutMasterId r:id="rId41"/>
  </p:handoutMasterIdLst>
  <p:sldIdLst>
    <p:sldId id="398" r:id="rId2"/>
    <p:sldId id="477" r:id="rId3"/>
    <p:sldId id="478" r:id="rId4"/>
    <p:sldId id="563" r:id="rId5"/>
    <p:sldId id="579" r:id="rId6"/>
    <p:sldId id="567" r:id="rId7"/>
    <p:sldId id="482" r:id="rId8"/>
    <p:sldId id="568" r:id="rId9"/>
    <p:sldId id="576" r:id="rId10"/>
    <p:sldId id="481" r:id="rId11"/>
    <p:sldId id="545" r:id="rId12"/>
    <p:sldId id="547" r:id="rId13"/>
    <p:sldId id="488" r:id="rId14"/>
    <p:sldId id="572" r:id="rId15"/>
    <p:sldId id="484" r:id="rId16"/>
    <p:sldId id="491" r:id="rId17"/>
    <p:sldId id="467" r:id="rId18"/>
    <p:sldId id="466" r:id="rId19"/>
    <p:sldId id="474" r:id="rId20"/>
    <p:sldId id="406" r:id="rId21"/>
    <p:sldId id="462" r:id="rId22"/>
    <p:sldId id="411" r:id="rId23"/>
    <p:sldId id="452" r:id="rId24"/>
    <p:sldId id="421" r:id="rId25"/>
    <p:sldId id="423" r:id="rId26"/>
    <p:sldId id="426" r:id="rId27"/>
    <p:sldId id="573" r:id="rId28"/>
    <p:sldId id="500" r:id="rId29"/>
    <p:sldId id="519" r:id="rId30"/>
    <p:sldId id="574" r:id="rId31"/>
    <p:sldId id="529" r:id="rId32"/>
    <p:sldId id="526" r:id="rId33"/>
    <p:sldId id="525" r:id="rId34"/>
    <p:sldId id="575" r:id="rId35"/>
    <p:sldId id="577" r:id="rId36"/>
    <p:sldId id="493" r:id="rId37"/>
    <p:sldId id="578" r:id="rId38"/>
    <p:sldId id="445" r:id="rId39"/>
  </p:sldIdLst>
  <p:sldSz cx="9144000" cy="6858000" type="screen4x3"/>
  <p:notesSz cx="6858000" cy="9199563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7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1282E8"/>
    <a:srgbClr val="FF0000"/>
    <a:srgbClr val="0000CC"/>
    <a:srgbClr val="3333CC"/>
    <a:srgbClr val="0B4E8B"/>
    <a:srgbClr val="16E2CF"/>
    <a:srgbClr val="13B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86620" autoAdjust="0"/>
  </p:normalViewPr>
  <p:slideViewPr>
    <p:cSldViewPr>
      <p:cViewPr varScale="1">
        <p:scale>
          <a:sx n="63" d="100"/>
          <a:sy n="63" d="100"/>
        </p:scale>
        <p:origin x="90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736"/>
    </p:cViewPr>
  </p:sorterViewPr>
  <p:notesViewPr>
    <p:cSldViewPr>
      <p:cViewPr>
        <p:scale>
          <a:sx n="75" d="100"/>
          <a:sy n="75" d="100"/>
        </p:scale>
        <p:origin x="-732" y="1452"/>
      </p:cViewPr>
      <p:guideLst>
        <p:guide orient="horz" pos="2897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DDA69F5-BB2E-46E4-9E17-7EA427019F8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70388"/>
            <a:ext cx="5029200" cy="4138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8B2F8597-1723-40A5-90CC-BE4EC549BFD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8238" y="696913"/>
            <a:ext cx="4583112" cy="34369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ayt Resmi Yer Tutucusu 1">
            <a:extLst>
              <a:ext uri="{FF2B5EF4-FFF2-40B4-BE49-F238E27FC236}">
                <a16:creationId xmlns:a16="http://schemas.microsoft.com/office/drawing/2014/main" id="{E272E32D-06EB-4669-A741-30649B57F9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 Yer Tutucusu 2">
            <a:extLst>
              <a:ext uri="{FF2B5EF4-FFF2-40B4-BE49-F238E27FC236}">
                <a16:creationId xmlns:a16="http://schemas.microsoft.com/office/drawing/2014/main" id="{E5500AE1-EEEE-4956-A85C-8804BFE8F4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44181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28059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Slayt Görüntüsü Yer Tutucusu">
            <a:extLst>
              <a:ext uri="{FF2B5EF4-FFF2-40B4-BE49-F238E27FC236}">
                <a16:creationId xmlns:a16="http://schemas.microsoft.com/office/drawing/2014/main" id="{95E1E65E-A47C-45D2-BCE8-9AAAC2B635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2 Not Yer Tutucusu">
            <a:extLst>
              <a:ext uri="{FF2B5EF4-FFF2-40B4-BE49-F238E27FC236}">
                <a16:creationId xmlns:a16="http://schemas.microsoft.com/office/drawing/2014/main" id="{DABE755F-3D8C-4071-8609-81A6C4E7E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9535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Yuvarlatılmış Dikdörtgen">
            <a:extLst>
              <a:ext uri="{FF2B5EF4-FFF2-40B4-BE49-F238E27FC236}">
                <a16:creationId xmlns:a16="http://schemas.microsoft.com/office/drawing/2014/main" id="{0333C00C-747C-4F50-9D67-EA6418FE8B3D}"/>
              </a:ext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b="0"/>
          </a:p>
        </p:txBody>
      </p:sp>
      <p:sp>
        <p:nvSpPr>
          <p:cNvPr id="6" name="10 Yuvarlatılmış Dikdörtgen">
            <a:extLst>
              <a:ext uri="{FF2B5EF4-FFF2-40B4-BE49-F238E27FC236}">
                <a16:creationId xmlns:a16="http://schemas.microsoft.com/office/drawing/2014/main" id="{AB904775-301F-4411-A7EC-4932AD619E54}"/>
              </a:ext>
            </a:extLst>
          </p:cNvPr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b="0"/>
          </a:p>
        </p:txBody>
      </p:sp>
      <p:sp>
        <p:nvSpPr>
          <p:cNvPr id="5" name="4 Başlık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20" name="19 Alt Başlık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tr-TR"/>
              <a:t>Asıl alt başlık stilini düzenlemek için tıklatın</a:t>
            </a:r>
            <a:endParaRPr lang="en-US"/>
          </a:p>
        </p:txBody>
      </p:sp>
      <p:sp>
        <p:nvSpPr>
          <p:cNvPr id="7" name="18 Veri Yer Tutucusu">
            <a:extLst>
              <a:ext uri="{FF2B5EF4-FFF2-40B4-BE49-F238E27FC236}">
                <a16:creationId xmlns:a16="http://schemas.microsoft.com/office/drawing/2014/main" id="{97DB3ADC-DDAC-4BD3-AD0B-845C0A81B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8" name="7 Altbilgi Yer Tutucusu">
            <a:extLst>
              <a:ext uri="{FF2B5EF4-FFF2-40B4-BE49-F238E27FC236}">
                <a16:creationId xmlns:a16="http://schemas.microsoft.com/office/drawing/2014/main" id="{D05A8783-42B5-4B09-B2F2-92E016BE4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9" name="10 Slayt Numarası Yer Tutucusu">
            <a:extLst>
              <a:ext uri="{FF2B5EF4-FFF2-40B4-BE49-F238E27FC236}">
                <a16:creationId xmlns:a16="http://schemas.microsoft.com/office/drawing/2014/main" id="{3DA8DE47-7CA3-4BAB-B412-BA42E18B0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72246-8B3B-481A-92EB-6293F777951B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274106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24 Veri Yer Tutucusu">
            <a:extLst>
              <a:ext uri="{FF2B5EF4-FFF2-40B4-BE49-F238E27FC236}">
                <a16:creationId xmlns:a16="http://schemas.microsoft.com/office/drawing/2014/main" id="{592F738B-3883-4D73-819E-6F274ECB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17 Altbilgi Yer Tutucusu">
            <a:extLst>
              <a:ext uri="{FF2B5EF4-FFF2-40B4-BE49-F238E27FC236}">
                <a16:creationId xmlns:a16="http://schemas.microsoft.com/office/drawing/2014/main" id="{EA4244D8-8D56-4B5E-8127-37C367FE6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4 Slayt Numarası Yer Tutucusu">
            <a:extLst>
              <a:ext uri="{FF2B5EF4-FFF2-40B4-BE49-F238E27FC236}">
                <a16:creationId xmlns:a16="http://schemas.microsoft.com/office/drawing/2014/main" id="{B71EB6B9-74C4-4A53-A279-40ABEDE68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01B3B-E29D-4041-8033-AF3C903585C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065212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24 Veri Yer Tutucusu">
            <a:extLst>
              <a:ext uri="{FF2B5EF4-FFF2-40B4-BE49-F238E27FC236}">
                <a16:creationId xmlns:a16="http://schemas.microsoft.com/office/drawing/2014/main" id="{C7E0CDE0-1FE5-40BC-911E-E2A1F228D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17 Altbilgi Yer Tutucusu">
            <a:extLst>
              <a:ext uri="{FF2B5EF4-FFF2-40B4-BE49-F238E27FC236}">
                <a16:creationId xmlns:a16="http://schemas.microsoft.com/office/drawing/2014/main" id="{BD73B2F7-0FFE-4DEC-AB5E-BD3E98037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4 Slayt Numarası Yer Tutucusu">
            <a:extLst>
              <a:ext uri="{FF2B5EF4-FFF2-40B4-BE49-F238E27FC236}">
                <a16:creationId xmlns:a16="http://schemas.microsoft.com/office/drawing/2014/main" id="{46679E28-3906-47DF-81D7-FFD455556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65BC2-B47E-4014-8FC8-99FB8590F246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743678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Başlık, 2 İçeri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503238" y="530225"/>
            <a:ext cx="4014787" cy="201771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503238" y="2700338"/>
            <a:ext cx="4014787" cy="2017712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half" idx="3"/>
          </p:nvPr>
        </p:nvSpPr>
        <p:spPr>
          <a:xfrm>
            <a:off x="4670425" y="530225"/>
            <a:ext cx="4016375" cy="418782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24 Veri Yer Tutucusu">
            <a:extLst>
              <a:ext uri="{FF2B5EF4-FFF2-40B4-BE49-F238E27FC236}">
                <a16:creationId xmlns:a16="http://schemas.microsoft.com/office/drawing/2014/main" id="{0A466B87-6E8A-49F2-A08E-ECA2FFC38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17 Altbilgi Yer Tutucusu">
            <a:extLst>
              <a:ext uri="{FF2B5EF4-FFF2-40B4-BE49-F238E27FC236}">
                <a16:creationId xmlns:a16="http://schemas.microsoft.com/office/drawing/2014/main" id="{C5A26E56-4C1B-4130-8238-D6442BF69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4 Slayt Numarası Yer Tutucusu">
            <a:extLst>
              <a:ext uri="{FF2B5EF4-FFF2-40B4-BE49-F238E27FC236}">
                <a16:creationId xmlns:a16="http://schemas.microsoft.com/office/drawing/2014/main" id="{68932923-D39C-48C0-8ABF-92F28074F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26C11-CD7D-4C12-8597-58AB8D38E5C1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024783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Başlık, İçeri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503238" y="530225"/>
            <a:ext cx="4014787" cy="418782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670425" y="530225"/>
            <a:ext cx="4016375" cy="418782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24 Veri Yer Tutucusu">
            <a:extLst>
              <a:ext uri="{FF2B5EF4-FFF2-40B4-BE49-F238E27FC236}">
                <a16:creationId xmlns:a16="http://schemas.microsoft.com/office/drawing/2014/main" id="{C22F118E-AD6C-4699-9D64-B81114DBC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17 Altbilgi Yer Tutucusu">
            <a:extLst>
              <a:ext uri="{FF2B5EF4-FFF2-40B4-BE49-F238E27FC236}">
                <a16:creationId xmlns:a16="http://schemas.microsoft.com/office/drawing/2014/main" id="{36495E4A-CB37-4610-A316-E874EB8F6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4 Slayt Numarası Yer Tutucusu">
            <a:extLst>
              <a:ext uri="{FF2B5EF4-FFF2-40B4-BE49-F238E27FC236}">
                <a16:creationId xmlns:a16="http://schemas.microsoft.com/office/drawing/2014/main" id="{1BE5D564-A1D8-422A-98C6-3A86D092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55F99-B140-41F7-A40E-A262D1002605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80412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4 Veri Yer Tutucusu">
            <a:extLst>
              <a:ext uri="{FF2B5EF4-FFF2-40B4-BE49-F238E27FC236}">
                <a16:creationId xmlns:a16="http://schemas.microsoft.com/office/drawing/2014/main" id="{C49056C8-6B59-41A3-8553-9F2739D45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17 Altbilgi Yer Tutucusu">
            <a:extLst>
              <a:ext uri="{FF2B5EF4-FFF2-40B4-BE49-F238E27FC236}">
                <a16:creationId xmlns:a16="http://schemas.microsoft.com/office/drawing/2014/main" id="{7DCFBFC9-139B-4096-93F4-A0E585997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4 Slayt Numarası Yer Tutucusu">
            <a:extLst>
              <a:ext uri="{FF2B5EF4-FFF2-40B4-BE49-F238E27FC236}">
                <a16:creationId xmlns:a16="http://schemas.microsoft.com/office/drawing/2014/main" id="{E618D3DD-1187-467C-9E8D-1A98BBD1F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63688-5FE7-44EB-A9FE-E2ECCAAA155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76904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24 Veri Yer Tutucusu">
            <a:extLst>
              <a:ext uri="{FF2B5EF4-FFF2-40B4-BE49-F238E27FC236}">
                <a16:creationId xmlns:a16="http://schemas.microsoft.com/office/drawing/2014/main" id="{3E29B02D-13E7-4EF0-B91B-14825C07E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17 Altbilgi Yer Tutucusu">
            <a:extLst>
              <a:ext uri="{FF2B5EF4-FFF2-40B4-BE49-F238E27FC236}">
                <a16:creationId xmlns:a16="http://schemas.microsoft.com/office/drawing/2014/main" id="{CE9D6475-C0B9-4A45-BC75-8F27DC43E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4 Slayt Numarası Yer Tutucusu">
            <a:extLst>
              <a:ext uri="{FF2B5EF4-FFF2-40B4-BE49-F238E27FC236}">
                <a16:creationId xmlns:a16="http://schemas.microsoft.com/office/drawing/2014/main" id="{B779FA5C-1F21-4723-B779-73BB87729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8BA56-F8A2-4438-B8B7-DDB66D01DE87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14685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Yuvarlatılmış Dikdörtgen">
            <a:extLst>
              <a:ext uri="{FF2B5EF4-FFF2-40B4-BE49-F238E27FC236}">
                <a16:creationId xmlns:a16="http://schemas.microsoft.com/office/drawing/2014/main" id="{DFDC7667-BEB5-4024-A343-0D9AA156E34F}"/>
              </a:ext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b="0"/>
          </a:p>
        </p:txBody>
      </p:sp>
      <p:sp>
        <p:nvSpPr>
          <p:cNvPr id="5" name="10 Yuvarlatılmış Dikdörtgen">
            <a:extLst>
              <a:ext uri="{FF2B5EF4-FFF2-40B4-BE49-F238E27FC236}">
                <a16:creationId xmlns:a16="http://schemas.microsoft.com/office/drawing/2014/main" id="{7DF3DF97-8330-4E1E-A499-9AC238B5E1F2}"/>
              </a:ext>
            </a:extLst>
          </p:cNvPr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b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3 Veri Yer Tutucusu">
            <a:extLst>
              <a:ext uri="{FF2B5EF4-FFF2-40B4-BE49-F238E27FC236}">
                <a16:creationId xmlns:a16="http://schemas.microsoft.com/office/drawing/2014/main" id="{2CAB5020-6D7A-4C7D-8E7E-483C43951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7" name="4 Altbilgi Yer Tutucusu">
            <a:extLst>
              <a:ext uri="{FF2B5EF4-FFF2-40B4-BE49-F238E27FC236}">
                <a16:creationId xmlns:a16="http://schemas.microsoft.com/office/drawing/2014/main" id="{5AF835D3-C0C4-461C-AB4C-54319A59A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8" name="5 Slayt Numarası Yer Tutucusu">
            <a:extLst>
              <a:ext uri="{FF2B5EF4-FFF2-40B4-BE49-F238E27FC236}">
                <a16:creationId xmlns:a16="http://schemas.microsoft.com/office/drawing/2014/main" id="{20020835-A588-4B28-B2F1-9D54FC33C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27192-C05F-4804-A5C6-3CB1CEEA2A22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112936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24 Veri Yer Tutucusu">
            <a:extLst>
              <a:ext uri="{FF2B5EF4-FFF2-40B4-BE49-F238E27FC236}">
                <a16:creationId xmlns:a16="http://schemas.microsoft.com/office/drawing/2014/main" id="{F529F8D8-A454-4D1A-A3A1-222C9633B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17 Altbilgi Yer Tutucusu">
            <a:extLst>
              <a:ext uri="{FF2B5EF4-FFF2-40B4-BE49-F238E27FC236}">
                <a16:creationId xmlns:a16="http://schemas.microsoft.com/office/drawing/2014/main" id="{6E399543-FBA5-44FB-8898-9210070CC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4 Slayt Numarası Yer Tutucusu">
            <a:extLst>
              <a:ext uri="{FF2B5EF4-FFF2-40B4-BE49-F238E27FC236}">
                <a16:creationId xmlns:a16="http://schemas.microsoft.com/office/drawing/2014/main" id="{AC70D5B2-E4AB-4B1F-8F95-5A0B1D084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C1236-E5F0-4C9E-95C3-E5E7B992CF7D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19126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24 Veri Yer Tutucusu">
            <a:extLst>
              <a:ext uri="{FF2B5EF4-FFF2-40B4-BE49-F238E27FC236}">
                <a16:creationId xmlns:a16="http://schemas.microsoft.com/office/drawing/2014/main" id="{AA848A06-274C-43EC-A4A9-0FD6D452E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17 Altbilgi Yer Tutucusu">
            <a:extLst>
              <a:ext uri="{FF2B5EF4-FFF2-40B4-BE49-F238E27FC236}">
                <a16:creationId xmlns:a16="http://schemas.microsoft.com/office/drawing/2014/main" id="{BDFADF1A-F81D-43E2-BF09-45E15796D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4 Slayt Numarası Yer Tutucusu">
            <a:extLst>
              <a:ext uri="{FF2B5EF4-FFF2-40B4-BE49-F238E27FC236}">
                <a16:creationId xmlns:a16="http://schemas.microsoft.com/office/drawing/2014/main" id="{38489639-DA71-4623-9115-4510C7D9A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B23E5-C616-4B6C-8529-9375DCF81A4E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2254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4 Veri Yer Tutucusu">
            <a:extLst>
              <a:ext uri="{FF2B5EF4-FFF2-40B4-BE49-F238E27FC236}">
                <a16:creationId xmlns:a16="http://schemas.microsoft.com/office/drawing/2014/main" id="{6020D6C8-B3AE-40FC-A959-72105928C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17 Altbilgi Yer Tutucusu">
            <a:extLst>
              <a:ext uri="{FF2B5EF4-FFF2-40B4-BE49-F238E27FC236}">
                <a16:creationId xmlns:a16="http://schemas.microsoft.com/office/drawing/2014/main" id="{43C42613-44E6-4791-A6B2-26B4ABD7E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Slayt Numarası Yer Tutucusu">
            <a:extLst>
              <a:ext uri="{FF2B5EF4-FFF2-40B4-BE49-F238E27FC236}">
                <a16:creationId xmlns:a16="http://schemas.microsoft.com/office/drawing/2014/main" id="{04D78C2C-CFED-411E-BB1D-53EEA8273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9BA83-D7C5-4291-9705-6350CB3BB87D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790597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Yuvarlatılmış Dikdörtgen">
            <a:extLst>
              <a:ext uri="{FF2B5EF4-FFF2-40B4-BE49-F238E27FC236}">
                <a16:creationId xmlns:a16="http://schemas.microsoft.com/office/drawing/2014/main" id="{6A93D550-ABF5-40D5-89D6-5196EC7A4304}"/>
              </a:ext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b="0"/>
          </a:p>
        </p:txBody>
      </p:sp>
      <p:sp>
        <p:nvSpPr>
          <p:cNvPr id="3" name="1 Veri Yer Tutucusu">
            <a:extLst>
              <a:ext uri="{FF2B5EF4-FFF2-40B4-BE49-F238E27FC236}">
                <a16:creationId xmlns:a16="http://schemas.microsoft.com/office/drawing/2014/main" id="{1426DBD3-86BF-489C-B795-E21984078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4" name="2 Altbilgi Yer Tutucusu">
            <a:extLst>
              <a:ext uri="{FF2B5EF4-FFF2-40B4-BE49-F238E27FC236}">
                <a16:creationId xmlns:a16="http://schemas.microsoft.com/office/drawing/2014/main" id="{43FCE44E-870A-4F73-859E-8918A791B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5" name="3 Slayt Numarası Yer Tutucusu">
            <a:extLst>
              <a:ext uri="{FF2B5EF4-FFF2-40B4-BE49-F238E27FC236}">
                <a16:creationId xmlns:a16="http://schemas.microsoft.com/office/drawing/2014/main" id="{71882D67-209E-4699-B3CD-7C9219A87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0151E-A2A7-419F-9719-E720640AA406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087212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24 Veri Yer Tutucusu">
            <a:extLst>
              <a:ext uri="{FF2B5EF4-FFF2-40B4-BE49-F238E27FC236}">
                <a16:creationId xmlns:a16="http://schemas.microsoft.com/office/drawing/2014/main" id="{D948DCB7-1A02-4854-9B38-17C1736D9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17 Altbilgi Yer Tutucusu">
            <a:extLst>
              <a:ext uri="{FF2B5EF4-FFF2-40B4-BE49-F238E27FC236}">
                <a16:creationId xmlns:a16="http://schemas.microsoft.com/office/drawing/2014/main" id="{57E124FA-27BB-4A2A-BDAF-72F26C1F5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4 Slayt Numarası Yer Tutucusu">
            <a:extLst>
              <a:ext uri="{FF2B5EF4-FFF2-40B4-BE49-F238E27FC236}">
                <a16:creationId xmlns:a16="http://schemas.microsoft.com/office/drawing/2014/main" id="{E7068179-7813-4B7F-B721-228C3C4AC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292D4-2765-4F98-95E0-1416E123F192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117718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 Yuvarlatılmış Dikdörtgen">
            <a:extLst>
              <a:ext uri="{FF2B5EF4-FFF2-40B4-BE49-F238E27FC236}">
                <a16:creationId xmlns:a16="http://schemas.microsoft.com/office/drawing/2014/main" id="{6BD18C0C-5009-4156-9F8A-A7B8A3FA4B30}"/>
              </a:ext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b="0"/>
          </a:p>
        </p:txBody>
      </p:sp>
      <p:sp>
        <p:nvSpPr>
          <p:cNvPr id="6" name="10 Tek Köşesi Yuvarlatılmış Dikdörtgen">
            <a:extLst>
              <a:ext uri="{FF2B5EF4-FFF2-40B4-BE49-F238E27FC236}">
                <a16:creationId xmlns:a16="http://schemas.microsoft.com/office/drawing/2014/main" id="{3179150F-A317-44F7-B5D9-8ABD0C76A71C}"/>
              </a:ext>
            </a:extLst>
          </p:cNvPr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b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tr-TR" noProof="0" dirty="0" err="1"/>
              <a:t>Rəsim</a:t>
            </a:r>
            <a:r>
              <a:rPr lang="tr-TR" noProof="0" dirty="0"/>
              <a:t> </a:t>
            </a:r>
            <a:r>
              <a:rPr lang="tr-TR" noProof="0" dirty="0" err="1"/>
              <a:t>əkləmək</a:t>
            </a:r>
            <a:r>
              <a:rPr lang="tr-TR" noProof="0" dirty="0"/>
              <a:t> için </a:t>
            </a:r>
            <a:r>
              <a:rPr lang="tr-TR" noProof="0" dirty="0" err="1"/>
              <a:t>simgəyi</a:t>
            </a:r>
            <a:r>
              <a:rPr lang="tr-TR" noProof="0" dirty="0"/>
              <a:t> tıklatın</a:t>
            </a:r>
            <a:endParaRPr lang="en-US" noProof="0" dirty="0"/>
          </a:p>
        </p:txBody>
      </p:sp>
      <p:sp>
        <p:nvSpPr>
          <p:cNvPr id="7" name="4 Veri Yer Tutucusu">
            <a:extLst>
              <a:ext uri="{FF2B5EF4-FFF2-40B4-BE49-F238E27FC236}">
                <a16:creationId xmlns:a16="http://schemas.microsoft.com/office/drawing/2014/main" id="{53A90F1A-00CE-41AB-9134-F46690D5B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8" name="5 Altbilgi Yer Tutucusu">
            <a:extLst>
              <a:ext uri="{FF2B5EF4-FFF2-40B4-BE49-F238E27FC236}">
                <a16:creationId xmlns:a16="http://schemas.microsoft.com/office/drawing/2014/main" id="{9FD61A7D-5180-4963-A7FC-E1DA90B61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9" name="6 Slayt Numarası Yer Tutucusu">
            <a:extLst>
              <a:ext uri="{FF2B5EF4-FFF2-40B4-BE49-F238E27FC236}">
                <a16:creationId xmlns:a16="http://schemas.microsoft.com/office/drawing/2014/main" id="{3E4C35DD-A988-437E-98DA-116C67B88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127AA-5D91-484B-95C3-61AF7C975E4D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649235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Yuvarlatılmış Dikdörtgen">
            <a:extLst>
              <a:ext uri="{FF2B5EF4-FFF2-40B4-BE49-F238E27FC236}">
                <a16:creationId xmlns:a16="http://schemas.microsoft.com/office/drawing/2014/main" id="{401CAF76-0059-4E33-AA44-DD1172731DC9}"/>
              </a:ext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b="0"/>
          </a:p>
        </p:txBody>
      </p:sp>
      <p:sp>
        <p:nvSpPr>
          <p:cNvPr id="9" name="8 Yuvarlatılmış Dikdörtgen">
            <a:extLst>
              <a:ext uri="{FF2B5EF4-FFF2-40B4-BE49-F238E27FC236}">
                <a16:creationId xmlns:a16="http://schemas.microsoft.com/office/drawing/2014/main" id="{ECC83665-4755-464C-9DB1-0C270463E07D}"/>
              </a:ext>
            </a:extLst>
          </p:cNvPr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b="0"/>
          </a:p>
        </p:txBody>
      </p:sp>
      <p:sp>
        <p:nvSpPr>
          <p:cNvPr id="13" name="12 Başlık Yer Tutucusu">
            <a:extLst>
              <a:ext uri="{FF2B5EF4-FFF2-40B4-BE49-F238E27FC236}">
                <a16:creationId xmlns:a16="http://schemas.microsoft.com/office/drawing/2014/main" id="{93B023AD-F918-4000-A158-DE62CB76D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1031" name="3 Metin Yer Tutucusu">
            <a:extLst>
              <a:ext uri="{FF2B5EF4-FFF2-40B4-BE49-F238E27FC236}">
                <a16:creationId xmlns:a16="http://schemas.microsoft.com/office/drawing/2014/main" id="{1F906D12-189E-4034-A606-497D4B1E4D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  <a:endParaRPr lang="en-US" altLang="tr-TR"/>
          </a:p>
        </p:txBody>
      </p:sp>
      <p:sp>
        <p:nvSpPr>
          <p:cNvPr id="25" name="24 Veri Yer Tutucusu">
            <a:extLst>
              <a:ext uri="{FF2B5EF4-FFF2-40B4-BE49-F238E27FC236}">
                <a16:creationId xmlns:a16="http://schemas.microsoft.com/office/drawing/2014/main" id="{0BA6812B-6398-4CED-89F6-4883D96DCA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buFontTx/>
              <a:buNone/>
              <a:defRPr kumimoji="0" sz="1000" b="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18" name="17 Altbilgi Yer Tutucusu">
            <a:extLst>
              <a:ext uri="{FF2B5EF4-FFF2-40B4-BE49-F238E27FC236}">
                <a16:creationId xmlns:a16="http://schemas.microsoft.com/office/drawing/2014/main" id="{DC806CDD-3372-43C6-9BDA-FE7243425A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buFontTx/>
              <a:buNone/>
              <a:defRPr kumimoji="0" sz="1000" b="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5" name="4 Slayt Numarası Yer Tutucusu">
            <a:extLst>
              <a:ext uri="{FF2B5EF4-FFF2-40B4-BE49-F238E27FC236}">
                <a16:creationId xmlns:a16="http://schemas.microsoft.com/office/drawing/2014/main" id="{526DF34D-A5B4-4A8C-A770-1720E4455C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Tx/>
              <a:buNone/>
              <a:defRPr sz="1000" b="0">
                <a:solidFill>
                  <a:srgbClr val="A1B4B7"/>
                </a:solidFill>
              </a:defRPr>
            </a:lvl1pPr>
          </a:lstStyle>
          <a:p>
            <a:pPr>
              <a:defRPr/>
            </a:pPr>
            <a:fld id="{A51F6AFF-4AF3-4EEF-AFB7-C7CAA629EEEB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2" r:id="rId1"/>
    <p:sldLayoutId id="2147484492" r:id="rId2"/>
    <p:sldLayoutId id="2147484503" r:id="rId3"/>
    <p:sldLayoutId id="2147484493" r:id="rId4"/>
    <p:sldLayoutId id="2147484494" r:id="rId5"/>
    <p:sldLayoutId id="2147484495" r:id="rId6"/>
    <p:sldLayoutId id="2147484504" r:id="rId7"/>
    <p:sldLayoutId id="2147484496" r:id="rId8"/>
    <p:sldLayoutId id="2147484505" r:id="rId9"/>
    <p:sldLayoutId id="2147484497" r:id="rId10"/>
    <p:sldLayoutId id="2147484498" r:id="rId11"/>
    <p:sldLayoutId id="2147484499" r:id="rId12"/>
    <p:sldLayoutId id="2147484500" r:id="rId13"/>
    <p:sldLayoutId id="2147484501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4885E9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885E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885E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885E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885E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4885E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4885E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4885E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4885E9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anose="020B0604030504040204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01C4FF"/>
        </a:buClr>
        <a:buSzPct val="100000"/>
        <a:buFont typeface="Wingdings 2" panose="05020102010507070707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01C4FF"/>
        </a:buClr>
        <a:buSzPct val="112000"/>
        <a:buFont typeface="Verdana" panose="020B0604030504040204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09FFFF"/>
        </a:buClr>
        <a:buSzPct val="100000"/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>
            <a:extLst>
              <a:ext uri="{FF2B5EF4-FFF2-40B4-BE49-F238E27FC236}">
                <a16:creationId xmlns:a16="http://schemas.microsoft.com/office/drawing/2014/main" id="{060A7810-802B-4112-98E4-72A100336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313" y="1196975"/>
            <a:ext cx="5865812" cy="4089400"/>
          </a:xfrm>
        </p:spPr>
        <p:txBody>
          <a:bodyPr wrap="square" t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br>
              <a:rPr lang="tr-TR" dirty="0"/>
            </a:br>
            <a:r>
              <a:rPr lang="tr-TR" sz="6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HİDROJEN-</a:t>
            </a:r>
            <a:r>
              <a:rPr lang="tr-TR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Dünyamızın  </a:t>
            </a:r>
            <a:br>
              <a:rPr lang="tr-TR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Temiz Enerjisi</a:t>
            </a:r>
            <a:br>
              <a:rPr lang="tr-TR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tr-TR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tr-TR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2 Alt Başlık">
            <a:extLst>
              <a:ext uri="{FF2B5EF4-FFF2-40B4-BE49-F238E27FC236}">
                <a16:creationId xmlns:a16="http://schemas.microsoft.com/office/drawing/2014/main" id="{220F4521-9F23-4748-BDAC-8D2D9F43B9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750" y="4941888"/>
            <a:ext cx="8858250" cy="1525587"/>
          </a:xfrm>
        </p:spPr>
        <p:txBody>
          <a:bodyPr/>
          <a:lstStyle/>
          <a:p>
            <a:pPr marL="36513" lvl="1" eaLnBrk="1" hangingPunct="1">
              <a:spcBef>
                <a:spcPct val="0"/>
              </a:spcBef>
              <a:buSzPct val="80000"/>
              <a:defRPr/>
            </a:pPr>
            <a:r>
              <a:rPr lang="tr-TR" b="1" i="1" dirty="0"/>
              <a:t>Prof.</a:t>
            </a:r>
            <a:r>
              <a:rPr lang="tr-TR" sz="2800" b="1" i="1" baseline="30000" dirty="0"/>
              <a:t> </a:t>
            </a:r>
            <a:r>
              <a:rPr lang="en-US" sz="2800" b="1" i="1" dirty="0"/>
              <a:t>R</a:t>
            </a:r>
            <a:r>
              <a:rPr lang="tr-TR" sz="2800" b="1" i="1" dirty="0" err="1"/>
              <a:t>efik</a:t>
            </a:r>
            <a:r>
              <a:rPr lang="en-US" sz="2800" b="1" i="1" dirty="0"/>
              <a:t> </a:t>
            </a:r>
            <a:r>
              <a:rPr lang="tr-TR" sz="2800" b="1" i="1" dirty="0" err="1"/>
              <a:t>Alibeyli</a:t>
            </a:r>
            <a:r>
              <a:rPr lang="tr-TR" sz="2800" b="1" i="1" dirty="0"/>
              <a:t>     </a:t>
            </a:r>
          </a:p>
          <a:p>
            <a:pPr marL="36513" lvl="1" eaLnBrk="1" hangingPunct="1">
              <a:spcBef>
                <a:spcPct val="0"/>
              </a:spcBef>
              <a:buSzPct val="80000"/>
              <a:defRPr/>
            </a:pPr>
            <a:endParaRPr lang="tr-TR" sz="2800" b="1" i="1" dirty="0"/>
          </a:p>
          <a:p>
            <a:pPr marL="455613" lvl="1" eaLnBrk="1" hangingPunct="1">
              <a:spcBef>
                <a:spcPct val="0"/>
              </a:spcBef>
              <a:defRPr/>
            </a:pPr>
            <a:r>
              <a:rPr lang="tr-TR" b="1" i="1" dirty="0"/>
              <a:t>(TÜBİTAK MAM Enerji Enstitüsü)</a:t>
            </a:r>
          </a:p>
          <a:p>
            <a:pPr marL="36513" algn="ctr" eaLnBrk="1" hangingPunct="1">
              <a:spcBef>
                <a:spcPct val="0"/>
              </a:spcBef>
              <a:defRPr/>
            </a:pPr>
            <a:endParaRPr lang="tr-TR" sz="1600" b="1" dirty="0">
              <a:solidFill>
                <a:schemeClr val="accent1"/>
              </a:solidFill>
            </a:endParaRPr>
          </a:p>
          <a:p>
            <a:pPr marL="36513" algn="ctr" eaLnBrk="1" hangingPunct="1">
              <a:spcBef>
                <a:spcPct val="0"/>
              </a:spcBef>
              <a:defRPr/>
            </a:pPr>
            <a:endParaRPr lang="tr-TR" sz="1600" b="1" dirty="0">
              <a:solidFill>
                <a:schemeClr val="accent2"/>
              </a:solidFill>
            </a:endParaRPr>
          </a:p>
          <a:p>
            <a:pPr marL="36513" eaLnBrk="1" hangingPunct="1">
              <a:spcBef>
                <a:spcPct val="0"/>
              </a:spcBef>
              <a:defRPr/>
            </a:pPr>
            <a:r>
              <a:rPr lang="en-US" dirty="0">
                <a:solidFill>
                  <a:srgbClr val="C00000"/>
                </a:solidFill>
              </a:rPr>
              <a:t> </a:t>
            </a:r>
            <a:endParaRPr lang="tr-TR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2 İçerik Yer Tutucusu">
            <a:extLst>
              <a:ext uri="{FF2B5EF4-FFF2-40B4-BE49-F238E27FC236}">
                <a16:creationId xmlns:a16="http://schemas.microsoft.com/office/drawing/2014/main" id="{7AEC42C8-9D0A-405F-97AA-D315C237D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380999"/>
            <a:ext cx="8183562" cy="57308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altLang="tr-TR" sz="3200" b="1" dirty="0"/>
              <a:t>Maalesef</a:t>
            </a:r>
            <a:r>
              <a:rPr lang="az-Latn-AZ" altLang="tr-TR" sz="3200" b="1" dirty="0"/>
              <a:t>, </a:t>
            </a:r>
            <a:r>
              <a:rPr lang="tr-TR" altLang="tr-TR" sz="3200" b="1" dirty="0"/>
              <a:t>hal hazırda mevcut elektroliz yöntemi ile </a:t>
            </a:r>
            <a:r>
              <a:rPr lang="az-Latn-AZ" altLang="tr-TR" sz="3200" b="1" dirty="0"/>
              <a:t> </a:t>
            </a:r>
            <a:r>
              <a:rPr lang="tr-TR" altLang="tr-TR" sz="3200" b="1" dirty="0"/>
              <a:t>sudan </a:t>
            </a:r>
            <a:r>
              <a:rPr lang="az-Latn-AZ" altLang="tr-TR" sz="3200" b="1" dirty="0"/>
              <a:t>hidro</a:t>
            </a:r>
            <a:r>
              <a:rPr lang="tr-TR" altLang="tr-TR" sz="3200" b="1" dirty="0"/>
              <a:t>je</a:t>
            </a:r>
            <a:r>
              <a:rPr lang="az-Latn-AZ" altLang="tr-TR" sz="3200" b="1" dirty="0"/>
              <a:t>n</a:t>
            </a:r>
            <a:r>
              <a:rPr lang="tr-TR" altLang="tr-TR" sz="3200" b="1" dirty="0"/>
              <a:t>  elde edilmesinde çok yüksek oranlarda elektrik enerjisi tüketilmektedir:</a:t>
            </a:r>
          </a:p>
          <a:p>
            <a:pPr marL="0" indent="0">
              <a:buNone/>
            </a:pPr>
            <a:r>
              <a:rPr lang="tr-TR" altLang="tr-TR" sz="3200" b="1" dirty="0"/>
              <a:t>   1m3 H2 üretimi için 5-5.5 </a:t>
            </a:r>
            <a:r>
              <a:rPr lang="tr-TR" altLang="tr-TR" sz="3200" b="1" dirty="0" err="1"/>
              <a:t>kwt.saat</a:t>
            </a:r>
            <a:r>
              <a:rPr lang="tr-TR" altLang="tr-TR" sz="3200" b="1" dirty="0"/>
              <a:t>.                          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tr-TR" altLang="tr-TR" sz="3200" b="1" dirty="0"/>
              <a:t> </a:t>
            </a:r>
            <a:r>
              <a:rPr lang="az-Latn-AZ" altLang="tr-TR" sz="3200" b="1" dirty="0"/>
              <a:t> </a:t>
            </a:r>
            <a:endParaRPr lang="tr-TR" altLang="tr-TR" sz="32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altLang="tr-TR" sz="3200" b="1" dirty="0"/>
              <a:t>Bu nedenle de, günümüzde  dünyada üretilen hidrojenin ~ %90’ı </a:t>
            </a:r>
            <a:r>
              <a:rPr lang="az-Latn-AZ" altLang="tr-TR" sz="3200" b="1" dirty="0"/>
              <a:t>hidrokarbon </a:t>
            </a:r>
            <a:r>
              <a:rPr lang="tr-TR" altLang="tr-TR" sz="3200" b="1" dirty="0"/>
              <a:t>yakıtlarının (esasen doğal gazın) su buharı ile çevrilmesi veya kısmı oksitlenme ile elde</a:t>
            </a:r>
            <a:r>
              <a:rPr lang="az-Latn-AZ" altLang="tr-TR" sz="3200" b="1" dirty="0"/>
              <a:t>  </a:t>
            </a:r>
            <a:r>
              <a:rPr lang="tr-TR" altLang="tr-TR" sz="3200" b="1" dirty="0"/>
              <a:t>e</a:t>
            </a:r>
            <a:r>
              <a:rPr lang="az-Latn-AZ" altLang="tr-TR" sz="3200" b="1" dirty="0"/>
              <a:t>di</a:t>
            </a:r>
            <a:r>
              <a:rPr lang="tr-TR" altLang="tr-TR" sz="3200" b="1" dirty="0" err="1"/>
              <a:t>lmektedir</a:t>
            </a:r>
            <a:r>
              <a:rPr lang="az-Latn-AZ" altLang="tr-TR" sz="3200" b="1" dirty="0"/>
              <a:t>.</a:t>
            </a:r>
            <a:endParaRPr lang="tr-TR" altLang="tr-TR" sz="3200" b="1" dirty="0"/>
          </a:p>
          <a:p>
            <a:pPr>
              <a:buFont typeface="Wingdings 2" panose="05020102010507070707" pitchFamily="18" charset="2"/>
              <a:buNone/>
            </a:pPr>
            <a:r>
              <a:rPr lang="az-Latn-AZ" altLang="tr-TR" sz="3200" b="1" dirty="0"/>
              <a:t> </a:t>
            </a:r>
            <a:endParaRPr lang="tr-TR" altLang="tr-TR" sz="3200" b="1" dirty="0"/>
          </a:p>
        </p:txBody>
      </p:sp>
      <p:sp>
        <p:nvSpPr>
          <p:cNvPr id="19459" name="3 Slayt Numarası Yer Tutucusu">
            <a:extLst>
              <a:ext uri="{FF2B5EF4-FFF2-40B4-BE49-F238E27FC236}">
                <a16:creationId xmlns:a16="http://schemas.microsoft.com/office/drawing/2014/main" id="{F044DFBD-859E-4BDC-A60D-673C7B0F9A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A112346-0946-4A04-8104-53F40C9886E3}" type="slidenum">
              <a:rPr lang="tr-TR" altLang="tr-TR" sz="1000" smtClean="0">
                <a:solidFill>
                  <a:srgbClr val="A1B4B7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tr-TR" altLang="tr-TR" sz="1000">
              <a:solidFill>
                <a:srgbClr val="A1B4B7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3 İçerik Yer Tutucusu">
            <a:extLst>
              <a:ext uri="{FF2B5EF4-FFF2-40B4-BE49-F238E27FC236}">
                <a16:creationId xmlns:a16="http://schemas.microsoft.com/office/drawing/2014/main" id="{51C722B4-C0E1-41A6-AFA9-1D2E2C078064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503238" y="260649"/>
            <a:ext cx="8140700" cy="574010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altLang="tr-TR" b="1" dirty="0">
                <a:latin typeface="Verdana" panose="020B0604030504040204" pitchFamily="34" charset="0"/>
              </a:rPr>
              <a:t> Tarafımızca, metanın, doğal gazın ve sıvılaştırılmış petrol gazlarının(LPG) doğrudan katalitik</a:t>
            </a:r>
            <a:r>
              <a:rPr lang="tr-TR" altLang="tr-TR" b="1" dirty="0"/>
              <a:t> </a:t>
            </a:r>
            <a:r>
              <a:rPr lang="tr-TR" altLang="tr-TR" b="1" dirty="0">
                <a:latin typeface="Verdana" panose="020B0604030504040204" pitchFamily="34" charset="0"/>
              </a:rPr>
              <a:t>parçalanması ile</a:t>
            </a:r>
            <a:r>
              <a:rPr lang="tr-TR" altLang="tr-TR" b="1" dirty="0"/>
              <a:t> saf </a:t>
            </a:r>
            <a:r>
              <a:rPr lang="tr-TR" altLang="tr-TR" b="1" dirty="0">
                <a:latin typeface="Verdana" panose="020B0604030504040204" pitchFamily="34" charset="0"/>
              </a:rPr>
              <a:t>hidrojenin ve kıymetli </a:t>
            </a:r>
            <a:r>
              <a:rPr lang="tr-TR" altLang="tr-TR" b="1" dirty="0" err="1">
                <a:latin typeface="Verdana" panose="020B0604030504040204" pitchFamily="34" charset="0"/>
              </a:rPr>
              <a:t>nano</a:t>
            </a:r>
            <a:r>
              <a:rPr lang="tr-TR" altLang="tr-TR" b="1" dirty="0">
                <a:latin typeface="Verdana" panose="020B0604030504040204" pitchFamily="34" charset="0"/>
              </a:rPr>
              <a:t> karbonların (</a:t>
            </a:r>
            <a:r>
              <a:rPr lang="tr-TR" altLang="tr-TR" b="1" dirty="0" err="1">
                <a:latin typeface="Verdana" panose="020B0604030504040204" pitchFamily="34" charset="0"/>
              </a:rPr>
              <a:t>nanoboru</a:t>
            </a:r>
            <a:r>
              <a:rPr lang="tr-TR" altLang="tr-TR" b="1" dirty="0">
                <a:latin typeface="Verdana" panose="020B0604030504040204" pitchFamily="34" charset="0"/>
              </a:rPr>
              <a:t> ve </a:t>
            </a:r>
            <a:r>
              <a:rPr lang="tr-TR" altLang="tr-TR" b="1" dirty="0" err="1">
                <a:latin typeface="Verdana" panose="020B0604030504040204" pitchFamily="34" charset="0"/>
              </a:rPr>
              <a:t>nanoliflerin</a:t>
            </a:r>
            <a:r>
              <a:rPr lang="tr-TR" altLang="tr-TR" b="1" dirty="0">
                <a:latin typeface="Verdana" panose="020B0604030504040204" pitchFamily="34" charset="0"/>
              </a:rPr>
              <a:t>) alınması prosesi  geliştirilmiştir.</a:t>
            </a:r>
          </a:p>
          <a:p>
            <a:pPr>
              <a:buFont typeface="Wingdings 2" panose="05020102010507070707" pitchFamily="18" charset="2"/>
              <a:buNone/>
            </a:pPr>
            <a:endParaRPr lang="tr-TR" altLang="tr-TR" b="1" dirty="0">
              <a:latin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altLang="tr-TR" b="1" dirty="0">
                <a:latin typeface="Verdana" panose="020B0604030504040204" pitchFamily="34" charset="0"/>
              </a:rPr>
              <a:t> Bu proses, geliştirmiş olduğumuz yüksek aktivite (metan dönüşümü %85-90) ve seçimliğe(%97-99) sahip heterojen katalizörler üzerinde gerçekleştirilmiştir. </a:t>
            </a:r>
          </a:p>
          <a:p>
            <a:endParaRPr lang="tr-TR" altLang="tr-TR" sz="2000" dirty="0"/>
          </a:p>
          <a:p>
            <a:pPr>
              <a:buFont typeface="Wingdings 2" panose="05020102010507070707" pitchFamily="18" charset="2"/>
              <a:buNone/>
            </a:pPr>
            <a:endParaRPr lang="tr-TR" altLang="tr-TR" b="1" dirty="0">
              <a:latin typeface="Verdana" panose="020B0604030504040204" pitchFamily="34" charset="0"/>
            </a:endParaRPr>
          </a:p>
          <a:p>
            <a:pPr>
              <a:buFont typeface="Wingdings 2" panose="05020102010507070707" pitchFamily="18" charset="2"/>
              <a:buNone/>
            </a:pPr>
            <a:endParaRPr lang="tr-TR" altLang="tr-TR" b="1" dirty="0">
              <a:latin typeface="Verdana" panose="020B0604030504040204" pitchFamily="34" charset="0"/>
            </a:endParaRPr>
          </a:p>
        </p:txBody>
      </p:sp>
      <p:sp>
        <p:nvSpPr>
          <p:cNvPr id="24579" name="5 Slayt Numarası Yer Tutucusu">
            <a:extLst>
              <a:ext uri="{FF2B5EF4-FFF2-40B4-BE49-F238E27FC236}">
                <a16:creationId xmlns:a16="http://schemas.microsoft.com/office/drawing/2014/main" id="{195AFE23-EA01-4BFE-8BB8-16287EE7CC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02C76F0-DD18-4FB4-825C-223C7AAE9A48}" type="slidenum">
              <a:rPr lang="tr-TR" altLang="tr-TR" sz="1000" smtClean="0">
                <a:solidFill>
                  <a:srgbClr val="A1B4B7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tr-TR" altLang="tr-TR" sz="1000">
              <a:solidFill>
                <a:srgbClr val="A1B4B7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>
            <a:extLst>
              <a:ext uri="{FF2B5EF4-FFF2-40B4-BE49-F238E27FC236}">
                <a16:creationId xmlns:a16="http://schemas.microsoft.com/office/drawing/2014/main" id="{58F57A25-3ADB-4FFC-88C2-00C86F8CB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57188"/>
            <a:ext cx="8183563" cy="1765300"/>
          </a:xfrm>
        </p:spPr>
        <p:txBody>
          <a:bodyPr/>
          <a:lstStyle/>
          <a:p>
            <a:pPr>
              <a:defRPr/>
            </a:pPr>
            <a:r>
              <a:rPr lang="tr-TR" b="0" dirty="0"/>
              <a:t>Metanın doğrudan katalitik parçalanmasından elde edilen </a:t>
            </a:r>
            <a:r>
              <a:rPr lang="tr-TR" b="0" dirty="0" err="1"/>
              <a:t>nano</a:t>
            </a:r>
            <a:r>
              <a:rPr lang="tr-TR" b="0" dirty="0"/>
              <a:t> karbonların bazı SEM görüntüleri</a:t>
            </a:r>
          </a:p>
        </p:txBody>
      </p:sp>
      <p:sp>
        <p:nvSpPr>
          <p:cNvPr id="28675" name="3 Slayt Numarası Yer Tutucusu">
            <a:extLst>
              <a:ext uri="{FF2B5EF4-FFF2-40B4-BE49-F238E27FC236}">
                <a16:creationId xmlns:a16="http://schemas.microsoft.com/office/drawing/2014/main" id="{DE2CEE9A-2E5E-48E6-B570-C26BA41994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F702049-BD9F-4E8B-931B-3B447971B3D3}" type="slidenum">
              <a:rPr lang="tr-TR" altLang="tr-TR" sz="1000" smtClean="0">
                <a:solidFill>
                  <a:srgbClr val="A1B4B7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tr-TR" altLang="tr-TR" sz="1000">
              <a:solidFill>
                <a:srgbClr val="A1B4B7"/>
              </a:solidFill>
              <a:latin typeface="Verdana" panose="020B0604030504040204" pitchFamily="34" charset="0"/>
            </a:endParaRPr>
          </a:p>
        </p:txBody>
      </p:sp>
      <p:pic>
        <p:nvPicPr>
          <p:cNvPr id="28676" name="Picture 5" descr="C:\Documents and Settings\Admin_PC\Desktop\SEM GÖRÜNTÜLERİ\Metandan-Nanokarbon\1NK-07.TIF">
            <a:extLst>
              <a:ext uri="{FF2B5EF4-FFF2-40B4-BE49-F238E27FC236}">
                <a16:creationId xmlns:a16="http://schemas.microsoft.com/office/drawing/2014/main" id="{44FBA6DF-EEA5-4704-AE2F-B13297A411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" y="2286000"/>
            <a:ext cx="3786188" cy="3544888"/>
          </a:xfrm>
          <a:noFill/>
        </p:spPr>
      </p:pic>
      <p:pic>
        <p:nvPicPr>
          <p:cNvPr id="28677" name="Picture 7" descr="C:\Documents and Settings\Admin_PC\Desktop\SEM GÖRÜNTÜLERİ\Metandan-Nanokarbon\1NK-04.TIF">
            <a:extLst>
              <a:ext uri="{FF2B5EF4-FFF2-40B4-BE49-F238E27FC236}">
                <a16:creationId xmlns:a16="http://schemas.microsoft.com/office/drawing/2014/main" id="{A5F96E0A-F63D-460A-B6DC-1890199B6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2286000"/>
            <a:ext cx="3786187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>
            <a:extLst>
              <a:ext uri="{FF2B5EF4-FFF2-40B4-BE49-F238E27FC236}">
                <a16:creationId xmlns:a16="http://schemas.microsoft.com/office/drawing/2014/main" id="{6776C71B-104B-4E34-A514-A2017A7AD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7858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tr-TR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Hidrojenin Depolanması</a:t>
            </a:r>
          </a:p>
        </p:txBody>
      </p:sp>
      <p:sp>
        <p:nvSpPr>
          <p:cNvPr id="30723" name="2 İçerik Yer Tutucusu">
            <a:extLst>
              <a:ext uri="{FF2B5EF4-FFF2-40B4-BE49-F238E27FC236}">
                <a16:creationId xmlns:a16="http://schemas.microsoft.com/office/drawing/2014/main" id="{ADE5898B-EE49-4B44-B6F0-0AC6329D5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8" y="1285875"/>
            <a:ext cx="4643437" cy="52451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tr-TR" altLang="tr-TR" sz="2300" b="1" dirty="0">
                <a:solidFill>
                  <a:srgbClr val="0070C0"/>
                </a:solidFill>
              </a:rPr>
              <a:t>   Hidrojenin depolanması için kullanılan esas yöntemler: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tr-TR" altLang="tr-TR" sz="2300" b="1" dirty="0"/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tr-TR" altLang="tr-TR" sz="2000" b="1" dirty="0"/>
              <a:t>Sıvılaştırma (-252.77°C);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az-Latn-AZ" altLang="tr-TR" sz="2000" b="1" dirty="0"/>
              <a:t>Yüks</a:t>
            </a:r>
            <a:r>
              <a:rPr lang="tr-TR" altLang="tr-TR" sz="2000" b="1" dirty="0"/>
              <a:t>e</a:t>
            </a:r>
            <a:r>
              <a:rPr lang="az-Latn-AZ" altLang="tr-TR" sz="2000" b="1" dirty="0"/>
              <a:t>k </a:t>
            </a:r>
            <a:r>
              <a:rPr lang="tr-TR" altLang="tr-TR" sz="2000" b="1" dirty="0"/>
              <a:t>basınç</a:t>
            </a:r>
            <a:r>
              <a:rPr lang="az-Latn-AZ" altLang="tr-TR" sz="2000" b="1" dirty="0"/>
              <a:t> (300 - </a:t>
            </a:r>
            <a:r>
              <a:rPr lang="tr-TR" altLang="tr-TR" sz="2000" b="1" dirty="0"/>
              <a:t>7</a:t>
            </a:r>
            <a:r>
              <a:rPr lang="az-Latn-AZ" altLang="tr-TR" sz="2000" b="1" dirty="0"/>
              <a:t>50 bar) altında d</a:t>
            </a:r>
            <a:r>
              <a:rPr lang="tr-TR" altLang="tr-TR" sz="2000" b="1" dirty="0"/>
              <a:t>e</a:t>
            </a:r>
            <a:r>
              <a:rPr lang="az-Latn-AZ" altLang="tr-TR" sz="2000" b="1" dirty="0"/>
              <a:t>polama </a:t>
            </a:r>
            <a:r>
              <a:rPr lang="tr-TR" altLang="tr-TR" sz="2000" b="1" dirty="0"/>
              <a:t>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az-Latn-AZ" altLang="tr-TR" sz="2000" b="1" dirty="0"/>
              <a:t>M</a:t>
            </a:r>
            <a:r>
              <a:rPr lang="tr-TR" altLang="tr-TR" sz="2000" b="1" dirty="0"/>
              <a:t>e</a:t>
            </a:r>
            <a:r>
              <a:rPr lang="az-Latn-AZ" altLang="tr-TR" sz="2000" b="1" dirty="0"/>
              <a:t>tall</a:t>
            </a:r>
            <a:r>
              <a:rPr lang="tr-TR" altLang="tr-TR" sz="2000" b="1" dirty="0"/>
              <a:t>e</a:t>
            </a:r>
            <a:r>
              <a:rPr lang="az-Latn-AZ" altLang="tr-TR" sz="2000" b="1" dirty="0"/>
              <a:t>rd</a:t>
            </a:r>
            <a:r>
              <a:rPr lang="tr-TR" altLang="tr-TR" sz="2000" b="1" dirty="0"/>
              <a:t>e</a:t>
            </a:r>
            <a:r>
              <a:rPr lang="az-Latn-AZ" altLang="tr-TR" sz="2000" b="1" dirty="0"/>
              <a:t> v</a:t>
            </a:r>
            <a:r>
              <a:rPr lang="tr-TR" altLang="tr-TR" sz="2000" b="1" dirty="0"/>
              <a:t>e</a:t>
            </a:r>
            <a:r>
              <a:rPr lang="az-Latn-AZ" altLang="tr-TR" sz="2000" b="1" dirty="0"/>
              <a:t> </a:t>
            </a:r>
            <a:r>
              <a:rPr lang="tr-TR" altLang="tr-TR" sz="2000" b="1" dirty="0" err="1"/>
              <a:t>inter</a:t>
            </a:r>
            <a:r>
              <a:rPr lang="az-Latn-AZ" altLang="tr-TR" sz="2000" b="1" dirty="0"/>
              <a:t>m</a:t>
            </a:r>
            <a:r>
              <a:rPr lang="tr-TR" altLang="tr-TR" sz="2000" b="1" dirty="0"/>
              <a:t>e</a:t>
            </a:r>
            <a:r>
              <a:rPr lang="az-Latn-AZ" altLang="tr-TR" sz="2000" b="1" dirty="0"/>
              <a:t>tall</a:t>
            </a:r>
            <a:r>
              <a:rPr lang="tr-TR" altLang="tr-TR" sz="2000" b="1" dirty="0"/>
              <a:t>e</a:t>
            </a:r>
            <a:r>
              <a:rPr lang="az-Latn-AZ" altLang="tr-TR" sz="2000" b="1" dirty="0"/>
              <a:t>rd</a:t>
            </a:r>
            <a:r>
              <a:rPr lang="tr-TR" altLang="tr-TR" sz="2000" b="1" dirty="0"/>
              <a:t>e </a:t>
            </a:r>
            <a:r>
              <a:rPr lang="az-Latn-AZ" altLang="tr-TR" sz="2000" b="1" dirty="0"/>
              <a:t>d</a:t>
            </a:r>
            <a:r>
              <a:rPr lang="tr-TR" altLang="tr-TR" sz="2000" b="1" dirty="0"/>
              <a:t>e</a:t>
            </a:r>
            <a:r>
              <a:rPr lang="az-Latn-AZ" altLang="tr-TR" sz="2000" b="1" dirty="0"/>
              <a:t>polama</a:t>
            </a:r>
            <a:r>
              <a:rPr lang="tr-TR" altLang="tr-TR" sz="2300" b="1" dirty="0"/>
              <a:t>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az-Latn-AZ" altLang="tr-TR" sz="2000" b="1" dirty="0"/>
              <a:t>Kimy</a:t>
            </a:r>
            <a:r>
              <a:rPr lang="tr-TR" altLang="tr-TR" sz="2000" b="1" dirty="0"/>
              <a:t>asallarda</a:t>
            </a:r>
            <a:r>
              <a:rPr lang="az-Latn-AZ" altLang="tr-TR" sz="2000" b="1" dirty="0"/>
              <a:t>  (bor hidr</a:t>
            </a:r>
            <a:r>
              <a:rPr lang="tr-TR" altLang="tr-TR" sz="2000" b="1" dirty="0" err="1"/>
              <a:t>ür</a:t>
            </a:r>
            <a:r>
              <a:rPr lang="az-Latn-AZ" altLang="tr-TR" sz="2000" b="1" dirty="0"/>
              <a:t>l</a:t>
            </a:r>
            <a:r>
              <a:rPr lang="tr-TR" altLang="tr-TR" sz="2000" b="1" dirty="0"/>
              <a:t>e</a:t>
            </a:r>
            <a:r>
              <a:rPr lang="az-Latn-AZ" altLang="tr-TR" sz="2000" b="1" dirty="0"/>
              <a:t>r vs.)  d</a:t>
            </a:r>
            <a:r>
              <a:rPr lang="tr-TR" altLang="tr-TR" sz="2000" b="1" dirty="0"/>
              <a:t>e</a:t>
            </a:r>
            <a:r>
              <a:rPr lang="az-Latn-AZ" altLang="tr-TR" sz="2000" b="1" dirty="0"/>
              <a:t>polama</a:t>
            </a:r>
            <a:r>
              <a:rPr lang="tr-TR" altLang="tr-TR" sz="2000" b="1" dirty="0"/>
              <a:t>;</a:t>
            </a:r>
            <a:r>
              <a:rPr lang="en-US" altLang="tr-TR" sz="2300" b="1" dirty="0"/>
              <a:t> </a:t>
            </a:r>
            <a:endParaRPr lang="tr-TR" altLang="tr-TR" sz="2300" b="1" dirty="0"/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az-Latn-AZ" altLang="tr-TR" sz="2000" b="1" dirty="0"/>
              <a:t>Karbon  nanoborularda</a:t>
            </a:r>
            <a:r>
              <a:rPr lang="tr-TR" altLang="tr-TR" sz="2000" b="1" dirty="0"/>
              <a:t> </a:t>
            </a:r>
            <a:r>
              <a:rPr lang="az-Latn-AZ" altLang="tr-TR" sz="2000" b="1" dirty="0"/>
              <a:t>d</a:t>
            </a:r>
            <a:r>
              <a:rPr lang="tr-TR" altLang="tr-TR" sz="2000" b="1" dirty="0"/>
              <a:t>e</a:t>
            </a:r>
            <a:r>
              <a:rPr lang="az-Latn-AZ" altLang="tr-TR" sz="2000" b="1" dirty="0"/>
              <a:t>polama</a:t>
            </a:r>
            <a:r>
              <a:rPr lang="tr-TR" altLang="tr-TR" sz="2000" b="1" dirty="0"/>
              <a:t>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tr-TR" altLang="tr-TR" sz="2000" b="1" dirty="0" err="1"/>
              <a:t>Grafende</a:t>
            </a:r>
            <a:r>
              <a:rPr lang="tr-TR" altLang="tr-TR" sz="2000" b="1" dirty="0"/>
              <a:t> depolama.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tr-TR" altLang="tr-TR" sz="2300" b="1" dirty="0"/>
          </a:p>
          <a:p>
            <a:pPr eaLnBrk="1" hangingPunct="1">
              <a:buFont typeface="Wingdings 2" panose="05020102010507070707" pitchFamily="18" charset="2"/>
              <a:buNone/>
            </a:pPr>
            <a:endParaRPr lang="tr-TR" altLang="tr-TR" sz="2300" b="1" dirty="0">
              <a:solidFill>
                <a:srgbClr val="FF0000"/>
              </a:solidFill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endParaRPr lang="tr-TR" altLang="tr-TR" sz="2300" b="1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tr-TR" altLang="tr-TR" sz="2300" dirty="0"/>
              <a:t>	</a:t>
            </a:r>
          </a:p>
        </p:txBody>
      </p:sp>
      <p:sp>
        <p:nvSpPr>
          <p:cNvPr id="30724" name="3 Slayt Numarası Yer Tutucusu">
            <a:extLst>
              <a:ext uri="{FF2B5EF4-FFF2-40B4-BE49-F238E27FC236}">
                <a16:creationId xmlns:a16="http://schemas.microsoft.com/office/drawing/2014/main" id="{3FA67711-9B94-41D6-BB78-A847FC3315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1C02CA2-F292-44BB-BBB9-55C8116BA598}" type="slidenum">
              <a:rPr lang="tr-TR" altLang="tr-TR" sz="1000" smtClean="0">
                <a:solidFill>
                  <a:srgbClr val="A1B4B7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tr-TR" altLang="tr-TR" sz="1000">
              <a:solidFill>
                <a:srgbClr val="A1B4B7"/>
              </a:solidFill>
              <a:latin typeface="Verdana" panose="020B0604030504040204" pitchFamily="34" charset="0"/>
            </a:endParaRPr>
          </a:p>
        </p:txBody>
      </p:sp>
      <p:pic>
        <p:nvPicPr>
          <p:cNvPr id="30725" name="Picture 6" descr="http://spie.org/Images/Graphics/Newsroom/Imported/1451/1451_fig1.jpg">
            <a:extLst>
              <a:ext uri="{FF2B5EF4-FFF2-40B4-BE49-F238E27FC236}">
                <a16:creationId xmlns:a16="http://schemas.microsoft.com/office/drawing/2014/main" id="{E7C6FD9E-2F07-416D-9491-C562B0509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484313"/>
            <a:ext cx="385603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8" descr="http://www1.eere.energy.gov/hydrogenandfuelcells/storage/images/lh2_tank_system_323.gif">
            <a:extLst>
              <a:ext uri="{FF2B5EF4-FFF2-40B4-BE49-F238E27FC236}">
                <a16:creationId xmlns:a16="http://schemas.microsoft.com/office/drawing/2014/main" id="{7EDF678A-012D-4A3F-9932-482340938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716338"/>
            <a:ext cx="3856038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9D3662C-D2C1-4E9A-97A6-75A99F4DA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381000"/>
            <a:ext cx="8183880" cy="6096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b="1" dirty="0" err="1"/>
              <a:t>Grafen</a:t>
            </a:r>
            <a:r>
              <a:rPr lang="tr-TR" sz="2400" b="1" dirty="0"/>
              <a:t>, bu gün dünyamızda kalınlığı 4.5A</a:t>
            </a:r>
            <a:r>
              <a:rPr lang="tr-TR" sz="2400" b="1" baseline="30000" dirty="0"/>
              <a:t>o</a:t>
            </a:r>
            <a:r>
              <a:rPr lang="tr-TR" sz="2400" b="1" dirty="0"/>
              <a:t> olan ve bal peteği yapısına sahip karbon atomlarından oluşan en ince tabakasıdır. </a:t>
            </a:r>
            <a:r>
              <a:rPr lang="tr-TR" sz="2400" b="1" dirty="0" err="1"/>
              <a:t>Grafenin</a:t>
            </a:r>
            <a:r>
              <a:rPr lang="tr-TR" sz="2400" b="1" dirty="0"/>
              <a:t> en büyük kaynağı kurşun kalemin grafitinde saklanmaktadır.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2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sz="2400" b="1" dirty="0" err="1"/>
              <a:t>Grafen</a:t>
            </a:r>
            <a:r>
              <a:rPr lang="tr-TR" sz="2400" b="1" dirty="0"/>
              <a:t>, olağanüstü özelliklerine(optik, mekanik vb.) göre dünyada insan yaşamının çok değişik alanlarında hızla uygulanmağa başlanmıştır. </a:t>
            </a:r>
            <a:r>
              <a:rPr lang="tr-TR" sz="2400" b="1" dirty="0" err="1"/>
              <a:t>Grafen</a:t>
            </a:r>
            <a:r>
              <a:rPr lang="tr-TR" sz="2400" b="1" dirty="0"/>
              <a:t>, aynı zamanda önemli bir H2 depolayıcısıdır:            </a:t>
            </a:r>
            <a:r>
              <a:rPr lang="tr-TR" sz="2400" b="1" dirty="0" err="1"/>
              <a:t>Grafen</a:t>
            </a:r>
            <a:r>
              <a:rPr lang="tr-TR" sz="2400" b="1" dirty="0"/>
              <a:t> + nH2 → </a:t>
            </a:r>
            <a:r>
              <a:rPr lang="tr-TR" sz="2400" b="1" dirty="0" err="1"/>
              <a:t>Grafan</a:t>
            </a:r>
            <a:endParaRPr lang="tr-TR" sz="2400" b="1" dirty="0"/>
          </a:p>
          <a:p>
            <a:pPr>
              <a:buFont typeface="Wingdings" panose="05000000000000000000" pitchFamily="2" charset="2"/>
              <a:buChar char="Ø"/>
            </a:pPr>
            <a:endParaRPr lang="tr-TR" sz="2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sz="2400" b="1" dirty="0"/>
              <a:t>Tarafımızca, Gebze Teknik Üniversitesi bünyesindeki </a:t>
            </a:r>
            <a:r>
              <a:rPr lang="tr-TR" sz="2400" b="1" dirty="0" err="1"/>
              <a:t>Hazerfen</a:t>
            </a:r>
            <a:r>
              <a:rPr lang="tr-TR" sz="2400" b="1" dirty="0"/>
              <a:t> </a:t>
            </a:r>
            <a:r>
              <a:rPr lang="tr-TR" sz="2400" b="1" dirty="0" err="1"/>
              <a:t>A.Ş.’de</a:t>
            </a:r>
            <a:r>
              <a:rPr lang="tr-TR" sz="2400" b="1" dirty="0"/>
              <a:t> </a:t>
            </a:r>
            <a:r>
              <a:rPr lang="tr-TR" sz="2400" b="1" dirty="0" err="1"/>
              <a:t>Grafen</a:t>
            </a:r>
            <a:r>
              <a:rPr lang="tr-TR" sz="2400" b="1" dirty="0"/>
              <a:t> üretimi için etkin kimyasal yöntem geliştirilmiştir. Hazırda üretilen </a:t>
            </a:r>
            <a:r>
              <a:rPr lang="tr-TR" sz="2400" b="1" dirty="0" err="1"/>
              <a:t>Grafenin</a:t>
            </a:r>
            <a:r>
              <a:rPr lang="tr-TR" sz="2400" b="1" dirty="0"/>
              <a:t> uygulanması üzerine ciddi çalışmalar yapılmaktadır.</a:t>
            </a:r>
          </a:p>
          <a:p>
            <a:pPr marL="0" indent="0">
              <a:buNone/>
            </a:pPr>
            <a:r>
              <a:rPr lang="tr-TR" sz="2400" b="1" dirty="0"/>
              <a:t>    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58C0CA6-3997-4EAB-87AD-4322B25AC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8BA56-F8A2-4438-B8B7-DDB66D01DE87}" type="slidenum">
              <a:rPr lang="tr-TR" altLang="tr-TR" smtClean="0"/>
              <a:pPr>
                <a:defRPr/>
              </a:pPr>
              <a:t>14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27042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2 İçerik Yer Tutucusu">
            <a:extLst>
              <a:ext uri="{FF2B5EF4-FFF2-40B4-BE49-F238E27FC236}">
                <a16:creationId xmlns:a16="http://schemas.microsoft.com/office/drawing/2014/main" id="{5ECAC65C-55CF-4C6B-A430-3EDD16300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5113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az-Latn-AZ" altLang="tr-TR" sz="3200" b="1" dirty="0"/>
              <a:t>T</a:t>
            </a:r>
            <a:r>
              <a:rPr lang="tr-TR" altLang="tr-TR" sz="3200" b="1" dirty="0"/>
              <a:t>e</a:t>
            </a:r>
            <a:r>
              <a:rPr lang="az-Latn-AZ" altLang="tr-TR" sz="3200" b="1" dirty="0"/>
              <a:t>hlük</a:t>
            </a:r>
            <a:r>
              <a:rPr lang="tr-TR" altLang="tr-TR" sz="3200" b="1" dirty="0"/>
              <a:t>e</a:t>
            </a:r>
            <a:r>
              <a:rPr lang="az-Latn-AZ" altLang="tr-TR" sz="3200" b="1" dirty="0"/>
              <a:t>sizlik v</a:t>
            </a:r>
            <a:r>
              <a:rPr lang="tr-TR" altLang="tr-TR" sz="3200" b="1" dirty="0"/>
              <a:t>e ekonomik açılardan</a:t>
            </a:r>
            <a:r>
              <a:rPr lang="az-Latn-AZ" altLang="tr-TR" sz="3200" b="1" dirty="0"/>
              <a:t> bu </a:t>
            </a:r>
            <a:r>
              <a:rPr lang="tr-TR" altLang="tr-TR" sz="3200" b="1" dirty="0"/>
              <a:t>yöntemlerin</a:t>
            </a:r>
            <a:r>
              <a:rPr lang="az-Latn-AZ" altLang="tr-TR" sz="3200" b="1" dirty="0"/>
              <a:t> h</a:t>
            </a:r>
            <a:r>
              <a:rPr lang="tr-TR" altLang="tr-TR" sz="3200" b="1" dirty="0"/>
              <a:t>e</a:t>
            </a:r>
            <a:r>
              <a:rPr lang="az-Latn-AZ" altLang="tr-TR" sz="3200" b="1" dirty="0"/>
              <a:t>r birinin üstünlükl</a:t>
            </a:r>
            <a:r>
              <a:rPr lang="tr-TR" altLang="tr-TR" sz="3200" b="1" dirty="0"/>
              <a:t>e</a:t>
            </a:r>
            <a:r>
              <a:rPr lang="az-Latn-AZ" altLang="tr-TR" sz="3200" b="1" dirty="0"/>
              <a:t>ri v</a:t>
            </a:r>
            <a:r>
              <a:rPr lang="tr-TR" altLang="tr-TR" sz="3200" b="1" dirty="0"/>
              <a:t>e</a:t>
            </a:r>
            <a:r>
              <a:rPr lang="az-Latn-AZ" altLang="tr-TR" sz="3200" b="1" dirty="0"/>
              <a:t> n</a:t>
            </a:r>
            <a:r>
              <a:rPr lang="tr-TR" altLang="tr-TR" sz="3200" b="1" dirty="0"/>
              <a:t>ok</a:t>
            </a:r>
            <a:r>
              <a:rPr lang="az-Latn-AZ" altLang="tr-TR" sz="3200" b="1" dirty="0"/>
              <a:t>sanları m</a:t>
            </a:r>
            <a:r>
              <a:rPr lang="tr-TR" altLang="tr-TR" sz="3200" b="1" dirty="0"/>
              <a:t>e</a:t>
            </a:r>
            <a:r>
              <a:rPr lang="az-Latn-AZ" altLang="tr-TR" sz="3200" b="1" dirty="0"/>
              <a:t>vcu</a:t>
            </a:r>
            <a:r>
              <a:rPr lang="tr-TR" altLang="tr-TR" sz="3200" b="1" dirty="0" err="1"/>
              <a:t>tt</a:t>
            </a:r>
            <a:r>
              <a:rPr lang="az-Latn-AZ" altLang="tr-TR" sz="3200" b="1" dirty="0"/>
              <a:t>ur.</a:t>
            </a:r>
            <a:endParaRPr lang="tr-TR" altLang="tr-TR" sz="3200" b="1" dirty="0"/>
          </a:p>
          <a:p>
            <a:pPr>
              <a:buFont typeface="Wingdings 2" panose="05020102010507070707" pitchFamily="18" charset="2"/>
              <a:buNone/>
            </a:pPr>
            <a:r>
              <a:rPr lang="az-Latn-AZ" altLang="tr-TR" sz="3200" b="1" dirty="0"/>
              <a:t> </a:t>
            </a:r>
            <a:endParaRPr lang="tr-TR" altLang="tr-TR" sz="32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altLang="tr-TR" sz="3200" b="1" dirty="0"/>
              <a:t>Lakin</a:t>
            </a:r>
            <a:r>
              <a:rPr lang="az-Latn-AZ" altLang="tr-TR" sz="3200" b="1" dirty="0"/>
              <a:t>, son </a:t>
            </a:r>
            <a:r>
              <a:rPr lang="tr-TR" altLang="tr-TR" sz="3200" b="1" dirty="0"/>
              <a:t>yıllarda</a:t>
            </a:r>
            <a:r>
              <a:rPr lang="az-Latn-AZ" altLang="tr-TR" sz="3200" b="1" dirty="0"/>
              <a:t> dünyada aparılan </a:t>
            </a:r>
            <a:r>
              <a:rPr lang="tr-TR" altLang="tr-TR" sz="3200" b="1" dirty="0"/>
              <a:t>araştırmalar</a:t>
            </a:r>
            <a:r>
              <a:rPr lang="az-Latn-AZ" altLang="tr-TR" sz="3200" b="1" dirty="0"/>
              <a:t> H</a:t>
            </a:r>
            <a:r>
              <a:rPr lang="az-Latn-AZ" altLang="tr-TR" sz="3200" b="1" baseline="-25000" dirty="0"/>
              <a:t>2 </a:t>
            </a:r>
            <a:r>
              <a:rPr lang="az-Latn-AZ" altLang="tr-TR" sz="3200" b="1" dirty="0"/>
              <a:t>‘nin d</a:t>
            </a:r>
            <a:r>
              <a:rPr lang="tr-TR" altLang="tr-TR" sz="3200" b="1" dirty="0"/>
              <a:t>e</a:t>
            </a:r>
            <a:r>
              <a:rPr lang="az-Latn-AZ" altLang="tr-TR" sz="3200" b="1" dirty="0"/>
              <a:t>polanması</a:t>
            </a:r>
            <a:r>
              <a:rPr lang="tr-TR" altLang="tr-TR" sz="3200" b="1" dirty="0"/>
              <a:t> için</a:t>
            </a:r>
            <a:r>
              <a:rPr lang="az-Latn-AZ" altLang="tr-TR" sz="3200" b="1" dirty="0"/>
              <a:t> </a:t>
            </a:r>
            <a:r>
              <a:rPr lang="tr-TR" altLang="tr-TR" sz="3200" b="1" dirty="0"/>
              <a:t>e</a:t>
            </a:r>
            <a:r>
              <a:rPr lang="az-Latn-AZ" altLang="tr-TR" sz="3200" b="1" dirty="0"/>
              <a:t>n </a:t>
            </a:r>
            <a:r>
              <a:rPr lang="tr-TR" altLang="tr-TR" sz="3200" b="1" dirty="0"/>
              <a:t>etkin metotlardan</a:t>
            </a:r>
            <a:r>
              <a:rPr lang="az-Latn-AZ" altLang="tr-TR" sz="3200" b="1" dirty="0"/>
              <a:t> birinin, onun kimy</a:t>
            </a:r>
            <a:r>
              <a:rPr lang="tr-TR" altLang="tr-TR" sz="3200" b="1" dirty="0"/>
              <a:t>asallarda</a:t>
            </a:r>
            <a:r>
              <a:rPr lang="az-Latn-AZ" altLang="tr-TR" sz="3200" b="1" dirty="0"/>
              <a:t>, </a:t>
            </a:r>
            <a:r>
              <a:rPr lang="tr-TR" altLang="tr-TR" sz="3200" b="1" dirty="0"/>
              <a:t>özellikle de</a:t>
            </a:r>
            <a:r>
              <a:rPr lang="az-Latn-AZ" altLang="tr-TR" sz="3200" b="1" dirty="0"/>
              <a:t> </a:t>
            </a:r>
            <a:r>
              <a:rPr lang="tr-TR" altLang="tr-TR" sz="3200" b="1" dirty="0"/>
              <a:t>metal </a:t>
            </a:r>
            <a:r>
              <a:rPr lang="az-Latn-AZ" altLang="tr-TR" sz="3200" b="1" dirty="0"/>
              <a:t>bor hidr</a:t>
            </a:r>
            <a:r>
              <a:rPr lang="tr-TR" altLang="tr-TR" sz="3200" b="1" dirty="0" err="1"/>
              <a:t>ür</a:t>
            </a:r>
            <a:r>
              <a:rPr lang="az-Latn-AZ" altLang="tr-TR" sz="3200" b="1" dirty="0"/>
              <a:t>l</a:t>
            </a:r>
            <a:r>
              <a:rPr lang="tr-TR" altLang="tr-TR" sz="3200" b="1" dirty="0"/>
              <a:t>erde </a:t>
            </a:r>
            <a:r>
              <a:rPr lang="az-Latn-AZ" altLang="tr-TR" sz="3200" b="1" dirty="0"/>
              <a:t>d</a:t>
            </a:r>
            <a:r>
              <a:rPr lang="tr-TR" altLang="tr-TR" sz="3200" b="1" dirty="0"/>
              <a:t>e</a:t>
            </a:r>
            <a:r>
              <a:rPr lang="az-Latn-AZ" altLang="tr-TR" sz="3200" b="1" dirty="0"/>
              <a:t>polanması olduğunu göst</a:t>
            </a:r>
            <a:r>
              <a:rPr lang="tr-TR" altLang="tr-TR" sz="3200" b="1" dirty="0"/>
              <a:t>e</a:t>
            </a:r>
            <a:r>
              <a:rPr lang="az-Latn-AZ" altLang="tr-TR" sz="3200" b="1" dirty="0"/>
              <a:t>rir. </a:t>
            </a:r>
            <a:endParaRPr lang="tr-TR" altLang="tr-TR" sz="3200" b="1" dirty="0"/>
          </a:p>
          <a:p>
            <a:pPr>
              <a:buFont typeface="Wingdings 2" panose="05020102010507070707" pitchFamily="18" charset="2"/>
              <a:buNone/>
            </a:pPr>
            <a:r>
              <a:rPr lang="az-Latn-AZ" altLang="tr-TR" sz="3200" b="1" dirty="0"/>
              <a:t> </a:t>
            </a:r>
            <a:endParaRPr lang="tr-TR" altLang="tr-TR" sz="3200" dirty="0"/>
          </a:p>
          <a:p>
            <a:endParaRPr lang="tr-TR" altLang="tr-TR" dirty="0"/>
          </a:p>
        </p:txBody>
      </p:sp>
      <p:sp>
        <p:nvSpPr>
          <p:cNvPr id="31747" name="3 Slayt Numarası Yer Tutucusu">
            <a:extLst>
              <a:ext uri="{FF2B5EF4-FFF2-40B4-BE49-F238E27FC236}">
                <a16:creationId xmlns:a16="http://schemas.microsoft.com/office/drawing/2014/main" id="{23490364-B4D6-49AC-99E0-C4DAFC51A1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16C6F22-84B6-41D1-BA6F-043EBB135C58}" type="slidenum">
              <a:rPr lang="tr-TR" altLang="tr-TR" sz="1000" smtClean="0">
                <a:solidFill>
                  <a:srgbClr val="A1B4B7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tr-TR" altLang="tr-TR" sz="1000">
              <a:solidFill>
                <a:srgbClr val="A1B4B7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>
            <a:extLst>
              <a:ext uri="{FF2B5EF4-FFF2-40B4-BE49-F238E27FC236}">
                <a16:creationId xmlns:a16="http://schemas.microsoft.com/office/drawing/2014/main" id="{2CFAFC9F-A983-42E7-B4FD-D892AC193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214313"/>
            <a:ext cx="8183562" cy="76641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tr-T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tr-T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SODYUM BOR HİDRÜR (SBH)</a:t>
            </a:r>
          </a:p>
        </p:txBody>
      </p:sp>
      <p:sp>
        <p:nvSpPr>
          <p:cNvPr id="34819" name="2 İçerik Yer Tutucusu">
            <a:extLst>
              <a:ext uri="{FF2B5EF4-FFF2-40B4-BE49-F238E27FC236}">
                <a16:creationId xmlns:a16="http://schemas.microsoft.com/office/drawing/2014/main" id="{6B2681F7-B9FD-4598-AB82-46D11A59A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619" y="620687"/>
            <a:ext cx="8640762" cy="4766021"/>
          </a:xfrm>
        </p:spPr>
        <p:txBody>
          <a:bodyPr/>
          <a:lstStyle/>
          <a:p>
            <a:pPr marL="0" indent="0">
              <a:buNone/>
            </a:pPr>
            <a:endParaRPr lang="tr-TR" b="1" dirty="0">
              <a:highlight>
                <a:srgbClr val="FFFF00"/>
              </a:highlight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b="1" dirty="0"/>
              <a:t>Hal hazırda çeşitli metal bor hidrürler mevcuttur. Ancak, bunların içerisinde fiziksel-kimyasal özelliklerine göre en değerlisinin Sodyum Bor Hidrür(NaBH4) olduğu kabul olunmaktadır.</a:t>
            </a:r>
          </a:p>
          <a:p>
            <a:pPr marL="0" indent="0">
              <a:buNone/>
            </a:pPr>
            <a:r>
              <a:rPr lang="tr-TR" sz="3200" b="1" dirty="0">
                <a:solidFill>
                  <a:schemeClr val="accent1"/>
                </a:solidFill>
              </a:rPr>
              <a:t>          </a:t>
            </a:r>
            <a:r>
              <a:rPr lang="tr-TR" sz="3200" b="1" dirty="0" err="1">
                <a:solidFill>
                  <a:schemeClr val="accent1"/>
                </a:solidFill>
              </a:rPr>
              <a:t>SBH’ün</a:t>
            </a:r>
            <a:r>
              <a:rPr lang="tr-TR" sz="3200" b="1" dirty="0">
                <a:solidFill>
                  <a:schemeClr val="accent1"/>
                </a:solidFill>
              </a:rPr>
              <a:t> bazı önemli özellikleri: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dirty="0"/>
              <a:t> </a:t>
            </a:r>
            <a:r>
              <a:rPr lang="tr-TR" b="1" dirty="0"/>
              <a:t>Görünüşü ve yapısı : ağ kübik kristaller 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b="1" dirty="0"/>
              <a:t>Ergime sıcaklığı             : 400 </a:t>
            </a:r>
            <a:r>
              <a:rPr lang="tr-TR" b="1" baseline="30000" dirty="0" err="1"/>
              <a:t>o</a:t>
            </a:r>
            <a:r>
              <a:rPr lang="tr-TR" b="1" dirty="0" err="1"/>
              <a:t>C’də</a:t>
            </a:r>
            <a:r>
              <a:rPr lang="tr-TR" b="1" dirty="0"/>
              <a:t> parçalanır 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b="1" dirty="0"/>
              <a:t>Suda çözünürlüğü (25</a:t>
            </a:r>
            <a:r>
              <a:rPr lang="tr-TR" b="1" baseline="30000" dirty="0"/>
              <a:t>o</a:t>
            </a:r>
            <a:r>
              <a:rPr lang="tr-TR" b="1" dirty="0"/>
              <a:t>C’de)     : 550 g/L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b="1" dirty="0">
                <a:solidFill>
                  <a:srgbClr val="000000"/>
                </a:solidFill>
              </a:rPr>
              <a:t>Parlama sıcaklığı (noktası)        : 220 </a:t>
            </a:r>
            <a:r>
              <a:rPr lang="tr-TR" b="1" baseline="30000" dirty="0" err="1">
                <a:solidFill>
                  <a:srgbClr val="000000"/>
                </a:solidFill>
              </a:rPr>
              <a:t>o</a:t>
            </a:r>
            <a:r>
              <a:rPr lang="tr-TR" b="1" dirty="0" err="1">
                <a:solidFill>
                  <a:srgbClr val="000000"/>
                </a:solidFill>
              </a:rPr>
              <a:t>C</a:t>
            </a:r>
            <a:r>
              <a:rPr lang="tr-TR" b="1" dirty="0">
                <a:solidFill>
                  <a:srgbClr val="000000"/>
                </a:solidFill>
              </a:rPr>
              <a:t>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b="1" dirty="0">
                <a:solidFill>
                  <a:srgbClr val="000000"/>
                </a:solidFill>
              </a:rPr>
              <a:t>Yanma ısısı                                  : 7723 </a:t>
            </a:r>
            <a:r>
              <a:rPr lang="tr-TR" b="1" dirty="0" err="1">
                <a:solidFill>
                  <a:srgbClr val="000000"/>
                </a:solidFill>
              </a:rPr>
              <a:t>kkal</a:t>
            </a:r>
            <a:r>
              <a:rPr lang="tr-TR" b="1" dirty="0">
                <a:solidFill>
                  <a:srgbClr val="000000"/>
                </a:solidFill>
              </a:rPr>
              <a:t>/kg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r-TR" b="1" dirty="0">
                <a:solidFill>
                  <a:srgbClr val="FF0000"/>
                </a:solidFill>
              </a:rPr>
              <a:t> </a:t>
            </a:r>
            <a:endParaRPr lang="tr-TR" dirty="0">
              <a:solidFill>
                <a:srgbClr val="FF0000"/>
              </a:solidFill>
            </a:endParaRPr>
          </a:p>
          <a:p>
            <a:endParaRPr lang="tr-TR" dirty="0"/>
          </a:p>
          <a:p>
            <a:endParaRPr lang="tr-TR" altLang="tr-TR" b="1" dirty="0"/>
          </a:p>
          <a:p>
            <a:endParaRPr lang="tr-TR" altLang="tr-TR" b="1" dirty="0"/>
          </a:p>
          <a:p>
            <a:endParaRPr lang="tr-TR" altLang="tr-TR" b="1" dirty="0"/>
          </a:p>
          <a:p>
            <a:endParaRPr lang="tr-TR" altLang="tr-TR" b="1" dirty="0"/>
          </a:p>
          <a:p>
            <a:endParaRPr lang="tr-TR" altLang="tr-TR" b="1" dirty="0"/>
          </a:p>
        </p:txBody>
      </p:sp>
      <p:sp>
        <p:nvSpPr>
          <p:cNvPr id="34820" name="3 Slayt Numarası Yer Tutucusu">
            <a:extLst>
              <a:ext uri="{FF2B5EF4-FFF2-40B4-BE49-F238E27FC236}">
                <a16:creationId xmlns:a16="http://schemas.microsoft.com/office/drawing/2014/main" id="{B962719E-9F8F-4774-B40D-4A68D97674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0E86EEC-6158-4473-AE00-78AF8C5A58C4}" type="slidenum">
              <a:rPr lang="tr-TR" altLang="tr-TR" sz="1000" smtClean="0">
                <a:solidFill>
                  <a:srgbClr val="A1B4B7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tr-TR" altLang="tr-TR" sz="1000">
              <a:solidFill>
                <a:srgbClr val="A1B4B7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2 İçerik Yer Tutucusu">
            <a:extLst>
              <a:ext uri="{FF2B5EF4-FFF2-40B4-BE49-F238E27FC236}">
                <a16:creationId xmlns:a16="http://schemas.microsoft.com/office/drawing/2014/main" id="{CC9482DA-A247-45EF-8D85-52D1A1B02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571500"/>
            <a:ext cx="8229600" cy="5572125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tr-TR" altLang="tr-TR" sz="3200" b="1" dirty="0">
                <a:solidFill>
                  <a:schemeClr val="accent1"/>
                </a:solidFill>
              </a:rPr>
              <a:t>  </a:t>
            </a:r>
            <a:r>
              <a:rPr lang="tr-TR" altLang="tr-TR" sz="3200" b="1" dirty="0" err="1">
                <a:solidFill>
                  <a:schemeClr val="accent1"/>
                </a:solidFill>
              </a:rPr>
              <a:t>NBH’nın</a:t>
            </a:r>
            <a:r>
              <a:rPr lang="tr-TR" altLang="tr-TR" sz="3200" b="1" dirty="0">
                <a:solidFill>
                  <a:schemeClr val="accent1"/>
                </a:solidFill>
              </a:rPr>
              <a:t> DÜNYA SANAYİSİNDEKİ DİĞER ÖNEMLİ KULLANIM ALANLARI: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endParaRPr lang="tr-TR" altLang="tr-TR" sz="3200" b="1" dirty="0"/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tr-TR" altLang="tr-TR" b="1" dirty="0" err="1"/>
              <a:t>KağIt</a:t>
            </a:r>
            <a:r>
              <a:rPr lang="tr-TR" altLang="tr-TR" b="1" dirty="0"/>
              <a:t> üretimi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tr-TR" altLang="tr-TR" b="1" dirty="0"/>
              <a:t>Seramik ve fayans üretimi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tr-TR" altLang="tr-TR" b="1" dirty="0"/>
              <a:t>Tekstil ve cam sanayisi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tr-TR" altLang="tr-TR" b="1" dirty="0"/>
              <a:t>İlaç ve</a:t>
            </a:r>
            <a:r>
              <a:rPr lang="en-US" altLang="tr-TR" b="1" dirty="0"/>
              <a:t> </a:t>
            </a:r>
            <a:r>
              <a:rPr lang="tr-TR" altLang="tr-TR" b="1" dirty="0"/>
              <a:t>kozmetik</a:t>
            </a:r>
            <a:r>
              <a:rPr lang="en-US" altLang="tr-TR" b="1" dirty="0"/>
              <a:t> </a:t>
            </a:r>
            <a:r>
              <a:rPr lang="tr-TR" altLang="tr-TR" b="1" dirty="0"/>
              <a:t>sanayisi</a:t>
            </a:r>
            <a:r>
              <a:rPr lang="en-US" altLang="tr-TR" b="1" dirty="0"/>
              <a:t> </a:t>
            </a:r>
            <a:endParaRPr lang="tr-TR" altLang="tr-TR" b="1" dirty="0"/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tr-TR" altLang="tr-TR" b="1" dirty="0"/>
              <a:t>Yüksek saflıkta kimyasalların üretimi                   </a:t>
            </a:r>
            <a:r>
              <a:rPr lang="en-US" altLang="tr-TR" b="1" dirty="0"/>
              <a:t> </a:t>
            </a:r>
            <a:endParaRPr lang="tr-TR" altLang="tr-TR" b="1" dirty="0"/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tr-TR" altLang="tr-TR" b="1" dirty="0"/>
              <a:t>Katı </a:t>
            </a:r>
            <a:r>
              <a:rPr lang="tr-TR" altLang="tr-TR" b="1" dirty="0" err="1"/>
              <a:t>kompozit</a:t>
            </a:r>
            <a:r>
              <a:rPr lang="tr-TR" altLang="tr-TR" b="1" dirty="0"/>
              <a:t> </a:t>
            </a:r>
            <a:r>
              <a:rPr lang="tr-TR" altLang="tr-TR" b="1" dirty="0" err="1"/>
              <a:t>ro</a:t>
            </a:r>
            <a:r>
              <a:rPr lang="en-US" altLang="tr-TR" b="1" dirty="0"/>
              <a:t>k</a:t>
            </a:r>
            <a:r>
              <a:rPr lang="tr-TR" altLang="tr-TR" b="1" dirty="0"/>
              <a:t>e</a:t>
            </a:r>
            <a:r>
              <a:rPr lang="en-US" altLang="tr-TR" b="1" dirty="0"/>
              <a:t>t</a:t>
            </a:r>
            <a:r>
              <a:rPr lang="tr-TR" altLang="tr-TR" b="1" dirty="0"/>
              <a:t> ve</a:t>
            </a:r>
            <a:r>
              <a:rPr lang="en-US" altLang="tr-TR" b="1" dirty="0"/>
              <a:t> </a:t>
            </a:r>
            <a:r>
              <a:rPr lang="tr-TR" altLang="tr-TR" b="1" dirty="0"/>
              <a:t>füze yakıtlarında katkı malzemesi olarak vs. 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tr-TR" altLang="tr-TR" dirty="0"/>
          </a:p>
        </p:txBody>
      </p:sp>
      <p:sp>
        <p:nvSpPr>
          <p:cNvPr id="36867" name="3 Slayt Numarası Yer Tutucusu">
            <a:extLst>
              <a:ext uri="{FF2B5EF4-FFF2-40B4-BE49-F238E27FC236}">
                <a16:creationId xmlns:a16="http://schemas.microsoft.com/office/drawing/2014/main" id="{67A67615-2CA6-4DFF-B127-1A07934A4C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7657C85-4733-4F41-8EF3-2243C1ED6829}" type="slidenum">
              <a:rPr lang="tr-TR" altLang="tr-TR" sz="1000" smtClean="0">
                <a:solidFill>
                  <a:srgbClr val="A1B4B7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tr-TR" altLang="tr-TR" sz="1000">
              <a:solidFill>
                <a:srgbClr val="A1B4B7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4 İçerik Yer Tutucusu" descr="4441530_s.jpg">
            <a:extLst>
              <a:ext uri="{FF2B5EF4-FFF2-40B4-BE49-F238E27FC236}">
                <a16:creationId xmlns:a16="http://schemas.microsoft.com/office/drawing/2014/main" id="{0095F63A-F72D-41C5-87E8-9D45523F63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98266" y="4045062"/>
            <a:ext cx="2332822" cy="1832932"/>
          </a:xfrm>
        </p:spPr>
      </p:pic>
      <p:sp>
        <p:nvSpPr>
          <p:cNvPr id="38915" name="3 Slayt Numarası Yer Tutucusu">
            <a:extLst>
              <a:ext uri="{FF2B5EF4-FFF2-40B4-BE49-F238E27FC236}">
                <a16:creationId xmlns:a16="http://schemas.microsoft.com/office/drawing/2014/main" id="{8C79FEA1-FBA8-4015-960B-DC1D16A61D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85F9163-22D8-4EF0-AA96-CFA6F7A48CB7}" type="slidenum">
              <a:rPr lang="tr-TR" altLang="tr-TR" sz="1000" smtClean="0">
                <a:solidFill>
                  <a:srgbClr val="A1B4B7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tr-TR" altLang="tr-TR" sz="1000">
              <a:solidFill>
                <a:srgbClr val="A1B4B7"/>
              </a:solidFill>
              <a:latin typeface="Verdana" panose="020B0604030504040204" pitchFamily="34" charset="0"/>
            </a:endParaRPr>
          </a:p>
        </p:txBody>
      </p:sp>
      <p:pic>
        <p:nvPicPr>
          <p:cNvPr id="38920" name="Picture 2" descr="C:\Documents and Settings\sonmez\Desktop\sunumlar duzeltilecek\Sodium-borohydride.png">
            <a:extLst>
              <a:ext uri="{FF2B5EF4-FFF2-40B4-BE49-F238E27FC236}">
                <a16:creationId xmlns:a16="http://schemas.microsoft.com/office/drawing/2014/main" id="{5A08AFFA-A062-4C04-8C62-B4823EE6D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4033536"/>
            <a:ext cx="2880320" cy="183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E8A87480-3224-43EB-A50E-2F17951F0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005" y="4033536"/>
            <a:ext cx="2304128" cy="195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F86661A9-90E0-4439-8CAF-EA617488605A}"/>
              </a:ext>
            </a:extLst>
          </p:cNvPr>
          <p:cNvSpPr/>
          <p:nvPr/>
        </p:nvSpPr>
        <p:spPr>
          <a:xfrm>
            <a:off x="683569" y="692697"/>
            <a:ext cx="76650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tr-TR" altLang="tr-TR" sz="3600" dirty="0" err="1">
                <a:solidFill>
                  <a:schemeClr val="accent1"/>
                </a:solidFill>
                <a:latin typeface="+mn-lt"/>
              </a:rPr>
              <a:t>SBH’ün</a:t>
            </a:r>
            <a:r>
              <a:rPr lang="tr-TR" altLang="tr-TR" sz="3600" dirty="0">
                <a:solidFill>
                  <a:schemeClr val="accent1"/>
                </a:solidFill>
                <a:latin typeface="+mn-lt"/>
              </a:rPr>
              <a:t> kimyasal yapısından gözüktüğü gibi, </a:t>
            </a:r>
            <a:r>
              <a:rPr lang="en-US" altLang="tr-TR" sz="3600" dirty="0">
                <a:solidFill>
                  <a:schemeClr val="accent1"/>
                </a:solidFill>
                <a:latin typeface="+mn-lt"/>
              </a:rPr>
              <a:t>1 mol  </a:t>
            </a:r>
            <a:r>
              <a:rPr lang="tr-TR" altLang="tr-TR" sz="3600" dirty="0">
                <a:solidFill>
                  <a:schemeClr val="accent1"/>
                </a:solidFill>
                <a:latin typeface="+mn-lt"/>
              </a:rPr>
              <a:t>NaBH4 ağırlıkça</a:t>
            </a:r>
            <a:r>
              <a:rPr lang="en-US" altLang="tr-TR" sz="3600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tr-TR" altLang="tr-TR" sz="3600" dirty="0">
                <a:solidFill>
                  <a:schemeClr val="accent1"/>
                </a:solidFill>
                <a:latin typeface="+mn-lt"/>
              </a:rPr>
              <a:t>%</a:t>
            </a:r>
            <a:r>
              <a:rPr lang="en-US" altLang="tr-TR" sz="3600" dirty="0">
                <a:solidFill>
                  <a:schemeClr val="accent1"/>
                </a:solidFill>
                <a:latin typeface="+mn-lt"/>
              </a:rPr>
              <a:t>10.</a:t>
            </a:r>
            <a:r>
              <a:rPr lang="tr-TR" altLang="tr-TR" sz="3600" dirty="0">
                <a:solidFill>
                  <a:schemeClr val="accent1"/>
                </a:solidFill>
                <a:latin typeface="+mn-lt"/>
              </a:rPr>
              <a:t>6 </a:t>
            </a:r>
            <a:r>
              <a:rPr lang="en-US" altLang="tr-TR" sz="3600" dirty="0">
                <a:solidFill>
                  <a:schemeClr val="accent1"/>
                </a:solidFill>
                <a:latin typeface="+mn-lt"/>
              </a:rPr>
              <a:t>h</a:t>
            </a:r>
            <a:r>
              <a:rPr lang="tr-TR" altLang="tr-TR" sz="3600" dirty="0">
                <a:solidFill>
                  <a:schemeClr val="accent1"/>
                </a:solidFill>
                <a:latin typeface="+mn-lt"/>
              </a:rPr>
              <a:t>i</a:t>
            </a:r>
            <a:r>
              <a:rPr lang="en-US" altLang="tr-TR" sz="3600" dirty="0" err="1">
                <a:solidFill>
                  <a:schemeClr val="accent1"/>
                </a:solidFill>
                <a:latin typeface="+mn-lt"/>
              </a:rPr>
              <a:t>dro</a:t>
            </a:r>
            <a:r>
              <a:rPr lang="tr-TR" altLang="tr-TR" sz="3600" dirty="0">
                <a:solidFill>
                  <a:schemeClr val="accent1"/>
                </a:solidFill>
                <a:latin typeface="+mn-lt"/>
              </a:rPr>
              <a:t>je</a:t>
            </a:r>
            <a:r>
              <a:rPr lang="en-US" altLang="tr-TR" sz="3600" dirty="0">
                <a:solidFill>
                  <a:schemeClr val="accent1"/>
                </a:solidFill>
                <a:latin typeface="+mn-lt"/>
              </a:rPr>
              <a:t>n </a:t>
            </a:r>
            <a:r>
              <a:rPr lang="tr-TR" altLang="tr-TR" sz="3600" dirty="0">
                <a:solidFill>
                  <a:schemeClr val="accent1"/>
                </a:solidFill>
                <a:latin typeface="+mn-lt"/>
              </a:rPr>
              <a:t>içerir.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2 İçerik Yer Tutucusu">
            <a:extLst>
              <a:ext uri="{FF2B5EF4-FFF2-40B4-BE49-F238E27FC236}">
                <a16:creationId xmlns:a16="http://schemas.microsoft.com/office/drawing/2014/main" id="{162B1845-3A68-497E-A932-783B20885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0"/>
            <a:ext cx="8183562" cy="6143625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endParaRPr lang="tr-TR" alt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altLang="tr-TR" sz="3200" b="1" dirty="0" err="1">
                <a:cs typeface="Times New Roman" panose="02020603050405020304" pitchFamily="18" charset="0"/>
              </a:rPr>
              <a:t>SBH’ün</a:t>
            </a:r>
            <a:r>
              <a:rPr lang="tr-TR" altLang="tr-TR" sz="3200" b="1" dirty="0">
                <a:cs typeface="Times New Roman" panose="02020603050405020304" pitchFamily="18" charset="0"/>
              </a:rPr>
              <a:t> hidrojen depolayıcısı olarak en önemli özelliği onun normal koşullarda su ile hidroliz oluna bilmesidir.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tr-TR" altLang="tr-TR" sz="3200" b="1" dirty="0">
                <a:cs typeface="Times New Roman" panose="02020603050405020304" pitchFamily="18" charset="0"/>
              </a:rPr>
              <a:t>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tr-TR" sz="3200" b="1" dirty="0">
                <a:cs typeface="Times New Roman" panose="02020603050405020304" pitchFamily="18" charset="0"/>
              </a:rPr>
              <a:t>NaBH</a:t>
            </a:r>
            <a:r>
              <a:rPr lang="en-US" altLang="tr-TR" sz="3200" b="1" baseline="-25000" dirty="0">
                <a:cs typeface="Times New Roman" panose="02020603050405020304" pitchFamily="18" charset="0"/>
              </a:rPr>
              <a:t>4</a:t>
            </a:r>
            <a:r>
              <a:rPr lang="tr-TR" altLang="tr-TR" sz="3200" b="1" dirty="0">
                <a:cs typeface="Times New Roman" panose="02020603050405020304" pitchFamily="18" charset="0"/>
              </a:rPr>
              <a:t>‘ün su ile hidrolizi zamanı</a:t>
            </a:r>
            <a:r>
              <a:rPr lang="en-US" altLang="tr-TR" sz="3200" b="1" dirty="0">
                <a:cs typeface="Times New Roman" panose="02020603050405020304" pitchFamily="18" charset="0"/>
              </a:rPr>
              <a:t> </a:t>
            </a:r>
            <a:r>
              <a:rPr lang="tr-TR" altLang="tr-TR" sz="3200" b="1" dirty="0">
                <a:cs typeface="Times New Roman" panose="02020603050405020304" pitchFamily="18" charset="0"/>
              </a:rPr>
              <a:t>toplam</a:t>
            </a:r>
          </a:p>
          <a:p>
            <a:pPr>
              <a:buFont typeface="Wingdings 2" panose="05020102010507070707" pitchFamily="18" charset="2"/>
              <a:buNone/>
            </a:pPr>
            <a:r>
              <a:rPr lang="tr-TR" altLang="tr-TR" sz="3200" b="1" dirty="0">
                <a:cs typeface="Times New Roman" panose="02020603050405020304" pitchFamily="18" charset="0"/>
              </a:rPr>
              <a:t>  </a:t>
            </a:r>
            <a:r>
              <a:rPr lang="en-US" altLang="tr-TR" sz="3200" b="1" dirty="0">
                <a:cs typeface="Times New Roman" panose="02020603050405020304" pitchFamily="18" charset="0"/>
              </a:rPr>
              <a:t>4 mol H</a:t>
            </a:r>
            <a:r>
              <a:rPr lang="en-US" altLang="tr-TR" sz="3200" b="1" baseline="-25000" dirty="0">
                <a:cs typeface="Times New Roman" panose="02020603050405020304" pitchFamily="18" charset="0"/>
              </a:rPr>
              <a:t>2</a:t>
            </a:r>
            <a:r>
              <a:rPr lang="tr-TR" altLang="tr-TR" sz="3200" b="1" dirty="0">
                <a:cs typeface="Times New Roman" panose="02020603050405020304" pitchFamily="18" charset="0"/>
              </a:rPr>
              <a:t> oluşur:</a:t>
            </a:r>
          </a:p>
          <a:p>
            <a:pPr>
              <a:buFont typeface="Wingdings 2" panose="05020102010507070707" pitchFamily="18" charset="2"/>
              <a:buNone/>
            </a:pPr>
            <a:r>
              <a:rPr lang="tr-TR" altLang="tr-TR" sz="3200" b="1" dirty="0">
                <a:cs typeface="Times New Roman" panose="02020603050405020304" pitchFamily="18" charset="0"/>
              </a:rPr>
              <a:t>  </a:t>
            </a:r>
            <a:r>
              <a:rPr lang="en-US" altLang="tr-TR" sz="3200" b="1" dirty="0">
                <a:cs typeface="Times New Roman" panose="02020603050405020304" pitchFamily="18" charset="0"/>
              </a:rPr>
              <a:t>NaBH</a:t>
            </a:r>
            <a:r>
              <a:rPr lang="en-US" altLang="tr-TR" sz="3200" b="1" baseline="-25000" dirty="0">
                <a:cs typeface="Times New Roman" panose="02020603050405020304" pitchFamily="18" charset="0"/>
              </a:rPr>
              <a:t>4</a:t>
            </a:r>
            <a:r>
              <a:rPr lang="tr-TR" altLang="tr-TR" sz="3200" b="1" baseline="-25000" dirty="0">
                <a:cs typeface="Times New Roman" panose="02020603050405020304" pitchFamily="18" charset="0"/>
              </a:rPr>
              <a:t> </a:t>
            </a:r>
            <a:r>
              <a:rPr lang="en-US" altLang="tr-TR" sz="3200" b="1" dirty="0">
                <a:cs typeface="Times New Roman" panose="02020603050405020304" pitchFamily="18" charset="0"/>
              </a:rPr>
              <a:t>+</a:t>
            </a:r>
            <a:r>
              <a:rPr lang="tr-TR" altLang="tr-TR" sz="3200" b="1" dirty="0">
                <a:cs typeface="Times New Roman" panose="02020603050405020304" pitchFamily="18" charset="0"/>
              </a:rPr>
              <a:t> </a:t>
            </a:r>
            <a:r>
              <a:rPr lang="en-US" altLang="tr-TR" sz="3200" b="1" dirty="0">
                <a:cs typeface="Times New Roman" panose="02020603050405020304" pitchFamily="18" charset="0"/>
              </a:rPr>
              <a:t>2H</a:t>
            </a:r>
            <a:r>
              <a:rPr lang="en-US" altLang="tr-TR" sz="3200" b="1" baseline="-25000" dirty="0">
                <a:cs typeface="Times New Roman" panose="02020603050405020304" pitchFamily="18" charset="0"/>
              </a:rPr>
              <a:t>2</a:t>
            </a:r>
            <a:r>
              <a:rPr lang="en-US" altLang="tr-TR" sz="3200" b="1" dirty="0">
                <a:cs typeface="Times New Roman" panose="02020603050405020304" pitchFamily="18" charset="0"/>
              </a:rPr>
              <a:t>0</a:t>
            </a:r>
            <a:r>
              <a:rPr lang="tr-TR" altLang="tr-TR" sz="3200" b="1" dirty="0">
                <a:cs typeface="Times New Roman" panose="02020603050405020304" pitchFamily="18" charset="0"/>
              </a:rPr>
              <a:t> </a:t>
            </a:r>
            <a:r>
              <a:rPr lang="en-US" altLang="tr-TR" sz="3200" b="1" dirty="0"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tr-TR" altLang="tr-TR" sz="3200" b="1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tr-TR" sz="3200" b="1" dirty="0">
                <a:cs typeface="Times New Roman" panose="02020603050405020304" pitchFamily="18" charset="0"/>
              </a:rPr>
              <a:t>4H</a:t>
            </a:r>
            <a:r>
              <a:rPr lang="en-US" altLang="tr-TR" sz="3200" b="1" baseline="-25000" dirty="0">
                <a:cs typeface="Times New Roman" panose="02020603050405020304" pitchFamily="18" charset="0"/>
              </a:rPr>
              <a:t>2</a:t>
            </a:r>
            <a:r>
              <a:rPr lang="tr-TR" altLang="tr-TR" sz="3200" b="1" baseline="-25000" dirty="0">
                <a:cs typeface="Times New Roman" panose="02020603050405020304" pitchFamily="18" charset="0"/>
              </a:rPr>
              <a:t> </a:t>
            </a:r>
            <a:r>
              <a:rPr lang="en-US" altLang="tr-TR" sz="3200" b="1" dirty="0">
                <a:cs typeface="Times New Roman" panose="02020603050405020304" pitchFamily="18" charset="0"/>
              </a:rPr>
              <a:t>+</a:t>
            </a:r>
            <a:r>
              <a:rPr lang="tr-TR" altLang="tr-TR" sz="3200" b="1" dirty="0">
                <a:cs typeface="Times New Roman" panose="02020603050405020304" pitchFamily="18" charset="0"/>
              </a:rPr>
              <a:t> </a:t>
            </a:r>
            <a:r>
              <a:rPr lang="en-US" altLang="tr-TR" sz="3200" b="1" dirty="0">
                <a:cs typeface="Times New Roman" panose="02020603050405020304" pitchFamily="18" charset="0"/>
              </a:rPr>
              <a:t>NaBO</a:t>
            </a:r>
            <a:r>
              <a:rPr lang="en-US" altLang="tr-TR" sz="3200" b="1" baseline="-25000" dirty="0">
                <a:cs typeface="Times New Roman" panose="02020603050405020304" pitchFamily="18" charset="0"/>
              </a:rPr>
              <a:t>2</a:t>
            </a:r>
            <a:r>
              <a:rPr lang="tr-TR" altLang="tr-TR" sz="3200" b="1" baseline="-25000" dirty="0">
                <a:cs typeface="Times New Roman" panose="02020603050405020304" pitchFamily="18" charset="0"/>
              </a:rPr>
              <a:t> </a:t>
            </a:r>
            <a:r>
              <a:rPr lang="en-US" altLang="tr-TR" sz="3200" b="1" dirty="0">
                <a:cs typeface="Times New Roman" panose="02020603050405020304" pitchFamily="18" charset="0"/>
              </a:rPr>
              <a:t>+</a:t>
            </a:r>
            <a:r>
              <a:rPr lang="tr-TR" altLang="tr-TR" sz="3200" b="1" dirty="0">
                <a:cs typeface="Times New Roman" panose="02020603050405020304" pitchFamily="18" charset="0"/>
              </a:rPr>
              <a:t> Isı</a:t>
            </a:r>
            <a:endParaRPr lang="tr-TR" altLang="tr-TR" sz="32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>
              <a:buFont typeface="Wingdings 2" panose="05020102010507070707" pitchFamily="18" charset="2"/>
              <a:buNone/>
            </a:pPr>
            <a:endParaRPr lang="tr-TR" altLang="tr-TR" sz="32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altLang="tr-TR" sz="3200" b="1" dirty="0"/>
              <a:t>Dolaysıyla, </a:t>
            </a:r>
            <a:r>
              <a:rPr lang="tr-TR" altLang="tr-TR" sz="3200" b="1" dirty="0" err="1"/>
              <a:t>SBH’dan</a:t>
            </a:r>
            <a:r>
              <a:rPr lang="tr-TR" altLang="tr-TR" sz="3200" b="1" dirty="0"/>
              <a:t> elde edilen toplam hidrojen miktarı ağ. % 21.2’ye ulaşır. </a:t>
            </a:r>
          </a:p>
        </p:txBody>
      </p:sp>
      <p:sp>
        <p:nvSpPr>
          <p:cNvPr id="40963" name="3 Slayt Numarası Yer Tutucusu">
            <a:extLst>
              <a:ext uri="{FF2B5EF4-FFF2-40B4-BE49-F238E27FC236}">
                <a16:creationId xmlns:a16="http://schemas.microsoft.com/office/drawing/2014/main" id="{1B129AAB-13D6-4741-BBC5-25870B3A68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BE3F25C-089C-4F0A-9590-B7A6D9A9A84A}" type="slidenum">
              <a:rPr lang="tr-TR" altLang="tr-TR" sz="1000" smtClean="0">
                <a:solidFill>
                  <a:srgbClr val="A1B4B7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tr-TR" altLang="tr-TR" sz="1000">
              <a:solidFill>
                <a:srgbClr val="A1B4B7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2 İçerik Yer Tutucusu">
            <a:extLst>
              <a:ext uri="{FF2B5EF4-FFF2-40B4-BE49-F238E27FC236}">
                <a16:creationId xmlns:a16="http://schemas.microsoft.com/office/drawing/2014/main" id="{79F46021-470A-46B5-B06C-BAE23AF8B5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925" y="692832"/>
            <a:ext cx="8135938" cy="5472336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tr-TR" sz="2400" b="1" dirty="0"/>
              <a:t> </a:t>
            </a:r>
            <a:r>
              <a:rPr lang="tr-TR" altLang="tr-TR" b="1" dirty="0"/>
              <a:t>E</a:t>
            </a:r>
            <a:r>
              <a:rPr lang="az-Latn-AZ" altLang="tr-TR" b="1" dirty="0"/>
              <a:t>n</a:t>
            </a:r>
            <a:r>
              <a:rPr lang="tr-TR" altLang="tr-TR" b="1" dirty="0"/>
              <a:t>e</a:t>
            </a:r>
            <a:r>
              <a:rPr lang="az-Latn-AZ" altLang="tr-TR" b="1" dirty="0"/>
              <a:t>rji  çağdaş dünyamızın </a:t>
            </a:r>
            <a:r>
              <a:rPr lang="tr-TR" altLang="tr-TR" b="1" dirty="0"/>
              <a:t>olmazsa olmaz unsurlarındandır</a:t>
            </a:r>
            <a:r>
              <a:rPr lang="az-Latn-AZ" altLang="tr-TR" b="1" dirty="0"/>
              <a:t>.</a:t>
            </a:r>
            <a:r>
              <a:rPr lang="tr-TR" altLang="tr-TR" b="1" dirty="0"/>
              <a:t> Lakin çok maalesef, hal hazırda dünyada tüketilen e</a:t>
            </a:r>
            <a:r>
              <a:rPr lang="az-Latn-AZ" altLang="tr-TR" b="1" dirty="0"/>
              <a:t>n</a:t>
            </a:r>
            <a:r>
              <a:rPr lang="tr-TR" altLang="tr-TR" b="1" dirty="0"/>
              <a:t>e</a:t>
            </a:r>
            <a:r>
              <a:rPr lang="az-Latn-AZ" altLang="tr-TR" b="1" dirty="0"/>
              <a:t>rjinin  ~</a:t>
            </a:r>
            <a:r>
              <a:rPr lang="tr-TR" altLang="tr-TR" b="1" dirty="0"/>
              <a:t> %7</a:t>
            </a:r>
            <a:r>
              <a:rPr lang="az-Latn-AZ" altLang="tr-TR" b="1" dirty="0"/>
              <a:t>0’i </a:t>
            </a:r>
            <a:r>
              <a:rPr lang="tr-TR" altLang="tr-TR" b="1" dirty="0"/>
              <a:t>hidrokarbon kaynaklarından  </a:t>
            </a:r>
            <a:r>
              <a:rPr lang="az-Latn-AZ" altLang="tr-TR" b="1" dirty="0"/>
              <a:t>(</a:t>
            </a:r>
            <a:r>
              <a:rPr lang="tr-TR" altLang="tr-TR" b="1" dirty="0"/>
              <a:t>petrol</a:t>
            </a:r>
            <a:r>
              <a:rPr lang="az-Latn-AZ" altLang="tr-TR" b="1" dirty="0"/>
              <a:t>, </a:t>
            </a:r>
            <a:r>
              <a:rPr lang="tr-TR" altLang="tr-TR" b="1" dirty="0"/>
              <a:t>doğal</a:t>
            </a:r>
            <a:r>
              <a:rPr lang="az-Latn-AZ" altLang="tr-TR" b="1" dirty="0"/>
              <a:t> </a:t>
            </a:r>
            <a:r>
              <a:rPr lang="tr-TR" altLang="tr-TR" b="1" dirty="0"/>
              <a:t>g</a:t>
            </a:r>
            <a:r>
              <a:rPr lang="az-Latn-AZ" altLang="tr-TR" b="1" dirty="0"/>
              <a:t>az, kömü</a:t>
            </a:r>
            <a:r>
              <a:rPr lang="en-US" altLang="tr-TR" b="1" dirty="0"/>
              <a:t>r </a:t>
            </a:r>
            <a:r>
              <a:rPr lang="az-Latn-AZ" altLang="tr-TR" b="1" dirty="0"/>
              <a:t>v</a:t>
            </a:r>
            <a:r>
              <a:rPr lang="tr-TR" altLang="tr-TR" b="1" dirty="0"/>
              <a:t>b.</a:t>
            </a:r>
            <a:r>
              <a:rPr lang="az-Latn-AZ" altLang="tr-TR" b="1" dirty="0"/>
              <a:t>) </a:t>
            </a:r>
            <a:r>
              <a:rPr lang="tr-TR" altLang="tr-TR" b="1" dirty="0"/>
              <a:t>elde edilmektedir</a:t>
            </a:r>
            <a:r>
              <a:rPr lang="az-Latn-AZ" altLang="tr-TR" b="1" dirty="0"/>
              <a:t>.</a:t>
            </a:r>
            <a:r>
              <a:rPr lang="en-US" altLang="tr-TR" b="1" dirty="0"/>
              <a:t> </a:t>
            </a:r>
            <a:endParaRPr lang="az-Latn-AZ" altLang="tr-TR" b="1" dirty="0"/>
          </a:p>
          <a:p>
            <a:pPr marL="0" indent="0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tr-TR" b="1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tr-TR" b="1" dirty="0"/>
              <a:t> </a:t>
            </a:r>
            <a:r>
              <a:rPr lang="tr-TR" altLang="tr-TR" b="1" dirty="0"/>
              <a:t>Hidrokarbon</a:t>
            </a:r>
            <a:r>
              <a:rPr lang="az-Latn-AZ" altLang="tr-TR" b="1" dirty="0"/>
              <a:t> ya</a:t>
            </a:r>
            <a:r>
              <a:rPr lang="tr-TR" altLang="tr-TR" b="1" dirty="0"/>
              <a:t>kıtlarının hızla</a:t>
            </a:r>
            <a:r>
              <a:rPr lang="az-Latn-AZ" altLang="tr-TR" b="1" dirty="0"/>
              <a:t> tük</a:t>
            </a:r>
            <a:r>
              <a:rPr lang="tr-TR" altLang="tr-TR" b="1" dirty="0"/>
              <a:t>e</a:t>
            </a:r>
            <a:r>
              <a:rPr lang="az-Latn-AZ" altLang="tr-TR" b="1" dirty="0"/>
              <a:t>nm</a:t>
            </a:r>
            <a:r>
              <a:rPr lang="tr-TR" altLang="tr-TR" b="1" dirty="0"/>
              <a:t>e</a:t>
            </a:r>
            <a:r>
              <a:rPr lang="az-Latn-AZ" altLang="tr-TR" b="1" dirty="0"/>
              <a:t>si</a:t>
            </a:r>
            <a:r>
              <a:rPr lang="tr-TR" altLang="tr-TR" b="1" dirty="0"/>
              <a:t>, özellikle de</a:t>
            </a:r>
            <a:r>
              <a:rPr lang="az-Latn-AZ" altLang="tr-TR" b="1" dirty="0"/>
              <a:t> onların yanması </a:t>
            </a:r>
            <a:r>
              <a:rPr lang="tr-TR" altLang="tr-TR" b="1" dirty="0"/>
              <a:t>sonucunda</a:t>
            </a:r>
            <a:r>
              <a:rPr lang="az-Latn-AZ" altLang="tr-TR" b="1" dirty="0"/>
              <a:t> dünyamızı</a:t>
            </a:r>
            <a:r>
              <a:rPr lang="tr-TR" altLang="tr-TR" b="1" dirty="0"/>
              <a:t>n tehdit edici </a:t>
            </a:r>
            <a:r>
              <a:rPr lang="az-Latn-AZ" altLang="tr-TR" b="1" dirty="0"/>
              <a:t> </a:t>
            </a:r>
            <a:r>
              <a:rPr lang="tr-TR" altLang="tr-TR" b="1" dirty="0"/>
              <a:t>oranlarda kirle</a:t>
            </a:r>
            <a:r>
              <a:rPr lang="az-Latn-AZ" altLang="tr-TR" b="1" dirty="0"/>
              <a:t>nm</a:t>
            </a:r>
            <a:r>
              <a:rPr lang="tr-TR" altLang="tr-TR" b="1" dirty="0"/>
              <a:t>e</a:t>
            </a:r>
            <a:r>
              <a:rPr lang="az-Latn-AZ" altLang="tr-TR" b="1" dirty="0"/>
              <a:t>si v</a:t>
            </a:r>
            <a:r>
              <a:rPr lang="tr-TR" altLang="tr-TR" b="1" dirty="0"/>
              <a:t>e</a:t>
            </a:r>
            <a:r>
              <a:rPr lang="az-Latn-AZ" altLang="tr-TR" b="1" dirty="0"/>
              <a:t> </a:t>
            </a:r>
            <a:r>
              <a:rPr lang="tr-TR" altLang="tr-TR" b="1" dirty="0"/>
              <a:t>g</a:t>
            </a:r>
            <a:r>
              <a:rPr lang="az-Latn-AZ" altLang="tr-TR" b="1" dirty="0"/>
              <a:t>lobal </a:t>
            </a:r>
            <a:r>
              <a:rPr lang="tr-TR" altLang="tr-TR" b="1" dirty="0"/>
              <a:t>ısınma</a:t>
            </a:r>
            <a:r>
              <a:rPr lang="az-Latn-AZ" altLang="tr-TR" b="1" dirty="0"/>
              <a:t> bu gün  insanlığın </a:t>
            </a:r>
            <a:r>
              <a:rPr lang="tr-TR" altLang="tr-TR" b="1" dirty="0"/>
              <a:t>karşı karşıya kaldığı e</a:t>
            </a:r>
            <a:r>
              <a:rPr lang="az-Latn-AZ" altLang="tr-TR" b="1" dirty="0"/>
              <a:t>n </a:t>
            </a:r>
            <a:r>
              <a:rPr lang="tr-TR" altLang="tr-TR" b="1" dirty="0"/>
              <a:t>ciddi</a:t>
            </a:r>
            <a:r>
              <a:rPr lang="az-Latn-AZ" altLang="tr-TR" b="1" dirty="0"/>
              <a:t> probl</a:t>
            </a:r>
            <a:r>
              <a:rPr lang="tr-TR" altLang="tr-TR" b="1" dirty="0"/>
              <a:t>e</a:t>
            </a:r>
            <a:r>
              <a:rPr lang="az-Latn-AZ" altLang="tr-TR" b="1" dirty="0"/>
              <a:t>ml</a:t>
            </a:r>
            <a:r>
              <a:rPr lang="tr-TR" altLang="tr-TR" b="1" dirty="0"/>
              <a:t>e</a:t>
            </a:r>
            <a:r>
              <a:rPr lang="az-Latn-AZ" altLang="tr-TR" b="1" dirty="0"/>
              <a:t>rd</a:t>
            </a:r>
            <a:r>
              <a:rPr lang="tr-TR" altLang="tr-TR" b="1" dirty="0"/>
              <a:t>e</a:t>
            </a:r>
            <a:r>
              <a:rPr lang="az-Latn-AZ" altLang="tr-TR" b="1" dirty="0"/>
              <a:t>ndir.</a:t>
            </a:r>
            <a:endParaRPr lang="tr-TR" altLang="tr-TR" b="1" dirty="0"/>
          </a:p>
        </p:txBody>
      </p:sp>
      <p:sp>
        <p:nvSpPr>
          <p:cNvPr id="8196" name="3 Slayt Numarası Yer Tutucusu">
            <a:extLst>
              <a:ext uri="{FF2B5EF4-FFF2-40B4-BE49-F238E27FC236}">
                <a16:creationId xmlns:a16="http://schemas.microsoft.com/office/drawing/2014/main" id="{34EA16CC-BDF4-4D5F-B517-34A53796E3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2D1B63A-4EE3-4FE1-9040-47819D83EA07}" type="slidenum">
              <a:rPr lang="tr-TR" altLang="tr-TR" sz="1000" smtClean="0">
                <a:solidFill>
                  <a:srgbClr val="A1B4B7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tr-TR" altLang="tr-TR" sz="1000">
              <a:solidFill>
                <a:srgbClr val="A1B4B7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>
            <a:extLst>
              <a:ext uri="{FF2B5EF4-FFF2-40B4-BE49-F238E27FC236}">
                <a16:creationId xmlns:a16="http://schemas.microsoft.com/office/drawing/2014/main" id="{F7877B4B-18EA-4535-A866-8FB83CFEE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638969"/>
            <a:ext cx="8229600" cy="91782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tr-TR" sz="32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SBH’ın</a:t>
            </a:r>
            <a:r>
              <a:rPr lang="tr-TR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ÜRETİM YÖNTEMLERİ:</a:t>
            </a:r>
            <a:br>
              <a:rPr lang="tr-TR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tr-TR" sz="320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2 İçerik Yer Tutucusu">
            <a:extLst>
              <a:ext uri="{FF2B5EF4-FFF2-40B4-BE49-F238E27FC236}">
                <a16:creationId xmlns:a16="http://schemas.microsoft.com/office/drawing/2014/main" id="{01CCC703-8727-4966-BDB0-E091BC634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955874"/>
            <a:ext cx="8183562" cy="5756920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tr-TR" sz="2400" b="1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tr-TR" sz="3000" b="1" dirty="0" err="1"/>
              <a:t>SBH’ın</a:t>
            </a:r>
            <a:r>
              <a:rPr lang="tr-TR" sz="3000" b="1" dirty="0"/>
              <a:t> sentezi için farklı yöntemler araştırılmış ve incelenmiştir. Buna rağmen, SBH hal hazırda dünyada sanayi çapında esasen iki farklı yöntemle üretilmektedir: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tr-TR" sz="3000" b="1" dirty="0"/>
              <a:t>   </a:t>
            </a:r>
            <a:r>
              <a:rPr lang="tr-TR" sz="3000" b="1" dirty="0" err="1"/>
              <a:t>Schlesinger</a:t>
            </a:r>
            <a:r>
              <a:rPr lang="tr-TR" sz="3000" b="1" dirty="0"/>
              <a:t> (ABD) ve Bayer (Almanya).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endParaRPr lang="tr-TR" b="1" dirty="0">
              <a:solidFill>
                <a:schemeClr val="accent1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tr-TR" sz="3500" b="1" dirty="0">
                <a:solidFill>
                  <a:schemeClr val="accent1"/>
                </a:solidFill>
              </a:rPr>
              <a:t>   Her iki prosesin esas dezavantajları: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tr-TR" sz="3500" b="1" dirty="0">
                <a:solidFill>
                  <a:schemeClr val="accent1"/>
                </a:solidFill>
              </a:rPr>
              <a:t> </a:t>
            </a:r>
            <a:r>
              <a:rPr lang="tr-TR" sz="3500" b="1" dirty="0"/>
              <a:t> - </a:t>
            </a:r>
            <a:r>
              <a:rPr lang="tr-TR" sz="3000" b="1" dirty="0"/>
              <a:t>Çok bü</a:t>
            </a:r>
            <a:r>
              <a:rPr lang="tr-TR" altLang="tr-TR" sz="3000" b="1" dirty="0"/>
              <a:t>yük miktarda pahalı </a:t>
            </a:r>
            <a:r>
              <a:rPr lang="en-US" altLang="tr-TR" sz="3000" b="1" dirty="0"/>
              <a:t>Na m</a:t>
            </a:r>
            <a:r>
              <a:rPr lang="tr-TR" altLang="tr-TR" sz="3000" b="1" dirty="0"/>
              <a:t>e</a:t>
            </a:r>
            <a:r>
              <a:rPr lang="en-US" altLang="tr-TR" sz="3000" b="1" dirty="0" err="1"/>
              <a:t>tal</a:t>
            </a:r>
            <a:r>
              <a:rPr lang="tr-TR" altLang="tr-TR" sz="3000" b="1" dirty="0"/>
              <a:t>i 	kullanılması;</a:t>
            </a:r>
          </a:p>
          <a:p>
            <a:pPr marL="0" indent="0" eaLnBrk="1" hangingPunct="1">
              <a:buNone/>
            </a:pPr>
            <a:r>
              <a:rPr lang="tr-TR" altLang="tr-TR" sz="3000" b="1" dirty="0"/>
              <a:t>   - Her iki prosesin çok aşamalı olması;</a:t>
            </a:r>
          </a:p>
          <a:p>
            <a:pPr marL="0" indent="0" eaLnBrk="1" hangingPunct="1">
              <a:buNone/>
            </a:pPr>
            <a:r>
              <a:rPr lang="tr-TR" altLang="tr-TR" sz="3000" b="1" dirty="0"/>
              <a:t>   - Üretilen</a:t>
            </a:r>
            <a:r>
              <a:rPr lang="en-US" altLang="tr-TR" sz="3000" b="1" dirty="0"/>
              <a:t> </a:t>
            </a:r>
            <a:r>
              <a:rPr lang="tr-TR" altLang="tr-TR" sz="3000" b="1" dirty="0"/>
              <a:t>S</a:t>
            </a:r>
            <a:r>
              <a:rPr lang="en-US" altLang="tr-TR" sz="3000" b="1" dirty="0"/>
              <a:t>BH</a:t>
            </a:r>
            <a:r>
              <a:rPr lang="tr-TR" altLang="tr-TR" sz="3000" b="1" dirty="0"/>
              <a:t>’</a:t>
            </a:r>
            <a:r>
              <a:rPr lang="tr-TR" altLang="tr-TR" sz="3000" b="1" dirty="0" err="1"/>
              <a:t>nın</a:t>
            </a:r>
            <a:r>
              <a:rPr lang="tr-TR" altLang="tr-TR" sz="3000" b="1" dirty="0"/>
              <a:t> yüksek üretim maliyeti: 	25-35 ABD </a:t>
            </a:r>
            <a:r>
              <a:rPr lang="tr-TR" altLang="tr-TR" sz="3200" b="1" dirty="0"/>
              <a:t>$</a:t>
            </a:r>
            <a:r>
              <a:rPr lang="tr-TR" altLang="tr-TR" sz="3000" b="1" dirty="0"/>
              <a:t>/kg. </a:t>
            </a:r>
            <a:endParaRPr lang="tr-TR" b="1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tr-TR" sz="2400" b="1" dirty="0">
                <a:solidFill>
                  <a:schemeClr val="accent1"/>
                </a:solidFill>
              </a:rPr>
              <a:t>        </a:t>
            </a:r>
          </a:p>
          <a:p>
            <a:pPr eaLnBrk="1" hangingPunct="1">
              <a:lnSpc>
                <a:spcPct val="90000"/>
              </a:lnSpc>
              <a:defRPr/>
            </a:pPr>
            <a:endParaRPr lang="tr-TR" sz="2400" dirty="0"/>
          </a:p>
        </p:txBody>
      </p:sp>
      <p:sp>
        <p:nvSpPr>
          <p:cNvPr id="41988" name="3 Slayt Numarası Yer Tutucusu">
            <a:extLst>
              <a:ext uri="{FF2B5EF4-FFF2-40B4-BE49-F238E27FC236}">
                <a16:creationId xmlns:a16="http://schemas.microsoft.com/office/drawing/2014/main" id="{581D389D-7065-4D92-B288-12F557A740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E60FC01-FF12-4CF5-90E2-CF49027FBC9B}" type="slidenum">
              <a:rPr lang="tr-TR" altLang="tr-TR" sz="1000" smtClean="0">
                <a:solidFill>
                  <a:srgbClr val="A1B4B7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tr-TR" altLang="tr-TR" sz="1000">
              <a:solidFill>
                <a:srgbClr val="A1B4B7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2 İçerik Yer Tutucusu">
            <a:extLst>
              <a:ext uri="{FF2B5EF4-FFF2-40B4-BE49-F238E27FC236}">
                <a16:creationId xmlns:a16="http://schemas.microsoft.com/office/drawing/2014/main" id="{F9C8CDFD-774F-4EC8-8699-376A742DB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701" y="1220229"/>
            <a:ext cx="8183562" cy="499360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tr-TR" b="1" dirty="0"/>
              <a:t>2Na + H</a:t>
            </a:r>
            <a:r>
              <a:rPr lang="en-US" altLang="tr-TR" b="1" baseline="-25000" dirty="0"/>
              <a:t>2</a:t>
            </a:r>
            <a:r>
              <a:rPr lang="en-US" altLang="tr-TR" b="1" dirty="0"/>
              <a:t> </a:t>
            </a:r>
            <a:r>
              <a:rPr lang="en-US" altLang="tr-TR" b="1" dirty="0">
                <a:sym typeface="Wingdings" panose="05000000000000000000" pitchFamily="2" charset="2"/>
              </a:rPr>
              <a:t></a:t>
            </a:r>
            <a:r>
              <a:rPr lang="en-US" altLang="tr-TR" b="1" dirty="0"/>
              <a:t> 2NaH</a:t>
            </a:r>
            <a:endParaRPr lang="tr-TR" altLang="tr-TR" b="1" dirty="0"/>
          </a:p>
          <a:p>
            <a:pPr marL="0" indent="0" eaLnBrk="1" hangingPunct="1">
              <a:buNone/>
            </a:pPr>
            <a:r>
              <a:rPr lang="en-US" altLang="tr-TR" b="1" dirty="0"/>
              <a:t>H</a:t>
            </a:r>
            <a:r>
              <a:rPr lang="en-US" altLang="tr-TR" b="1" baseline="-25000" dirty="0"/>
              <a:t>3</a:t>
            </a:r>
            <a:r>
              <a:rPr lang="en-US" altLang="tr-TR" b="1" dirty="0"/>
              <a:t>BO</a:t>
            </a:r>
            <a:r>
              <a:rPr lang="en-US" altLang="tr-TR" b="1" baseline="-25000" dirty="0"/>
              <a:t>3</a:t>
            </a:r>
            <a:r>
              <a:rPr lang="en-US" altLang="tr-TR" b="1" dirty="0"/>
              <a:t> + 3CH</a:t>
            </a:r>
            <a:r>
              <a:rPr lang="en-US" altLang="tr-TR" b="1" baseline="-25000" dirty="0"/>
              <a:t>3</a:t>
            </a:r>
            <a:r>
              <a:rPr lang="en-US" altLang="tr-TR" b="1" dirty="0"/>
              <a:t>OH </a:t>
            </a:r>
            <a:r>
              <a:rPr lang="en-US" altLang="tr-TR" b="1" dirty="0">
                <a:sym typeface="Wingdings" panose="05000000000000000000" pitchFamily="2" charset="2"/>
              </a:rPr>
              <a:t></a:t>
            </a:r>
            <a:r>
              <a:rPr lang="en-US" altLang="tr-TR" b="1" dirty="0"/>
              <a:t> B(OCH</a:t>
            </a:r>
            <a:r>
              <a:rPr lang="en-US" altLang="tr-TR" b="1" baseline="-25000" dirty="0"/>
              <a:t>3</a:t>
            </a:r>
            <a:r>
              <a:rPr lang="en-US" altLang="tr-TR" b="1" dirty="0"/>
              <a:t>)</a:t>
            </a:r>
            <a:r>
              <a:rPr lang="en-US" altLang="tr-TR" b="1" baseline="-25000" dirty="0"/>
              <a:t>3</a:t>
            </a:r>
            <a:r>
              <a:rPr lang="en-US" altLang="tr-TR" b="1" dirty="0"/>
              <a:t> + 3H</a:t>
            </a:r>
            <a:r>
              <a:rPr lang="en-US" altLang="tr-TR" b="1" baseline="-25000" dirty="0"/>
              <a:t>2</a:t>
            </a:r>
            <a:r>
              <a:rPr lang="en-US" altLang="tr-TR" b="1" dirty="0"/>
              <a:t>O</a:t>
            </a:r>
            <a:endParaRPr lang="tr-TR" altLang="tr-TR" b="1" dirty="0"/>
          </a:p>
          <a:p>
            <a:pPr marL="0" indent="0" eaLnBrk="1" hangingPunct="1">
              <a:buNone/>
            </a:pPr>
            <a:r>
              <a:rPr lang="en-US" altLang="tr-TR" b="1" dirty="0"/>
              <a:t>B(OCH</a:t>
            </a:r>
            <a:r>
              <a:rPr lang="en-US" altLang="tr-TR" b="1" baseline="-25000" dirty="0"/>
              <a:t>3</a:t>
            </a:r>
            <a:r>
              <a:rPr lang="en-US" altLang="tr-TR" b="1" dirty="0"/>
              <a:t>)</a:t>
            </a:r>
            <a:r>
              <a:rPr lang="en-US" altLang="tr-TR" b="1" baseline="-25000" dirty="0"/>
              <a:t>3</a:t>
            </a:r>
            <a:r>
              <a:rPr lang="en-US" altLang="tr-TR" b="1" dirty="0"/>
              <a:t> + 4NaH </a:t>
            </a:r>
            <a:r>
              <a:rPr lang="en-US" altLang="tr-TR" b="1" dirty="0">
                <a:sym typeface="Wingdings" panose="05000000000000000000" pitchFamily="2" charset="2"/>
              </a:rPr>
              <a:t></a:t>
            </a:r>
            <a:r>
              <a:rPr lang="en-US" altLang="tr-TR" b="1" dirty="0"/>
              <a:t> NaBH</a:t>
            </a:r>
            <a:r>
              <a:rPr lang="en-US" altLang="tr-TR" b="1" baseline="-25000" dirty="0"/>
              <a:t>4</a:t>
            </a:r>
            <a:r>
              <a:rPr lang="en-US" altLang="tr-TR" b="1" dirty="0"/>
              <a:t> + 3NaOCH</a:t>
            </a:r>
            <a:r>
              <a:rPr lang="en-US" altLang="tr-TR" b="1" baseline="-25000" dirty="0"/>
              <a:t>3</a:t>
            </a:r>
            <a:endParaRPr lang="tr-TR" altLang="tr-TR" b="1" baseline="-25000" dirty="0"/>
          </a:p>
          <a:p>
            <a:pPr marL="0" indent="0" eaLnBrk="1" hangingPunct="1">
              <a:buNone/>
            </a:pPr>
            <a:r>
              <a:rPr lang="tr-TR" altLang="tr-TR" dirty="0"/>
              <a:t>                       </a:t>
            </a:r>
            <a:r>
              <a:rPr lang="tr-TR" altLang="tr-TR" sz="3200" b="1" dirty="0">
                <a:solidFill>
                  <a:schemeClr val="accent1"/>
                </a:solidFill>
              </a:rPr>
              <a:t>Bayer   Prosesi:</a:t>
            </a:r>
          </a:p>
          <a:p>
            <a:pPr marL="0" indent="0" eaLnBrk="1" hangingPunct="1">
              <a:buNone/>
            </a:pPr>
            <a:endParaRPr lang="tr-TR" altLang="tr-TR" sz="3200" b="1" dirty="0"/>
          </a:p>
          <a:p>
            <a:pPr marL="0" indent="0" eaLnBrk="1" hangingPunct="1">
              <a:buNone/>
            </a:pPr>
            <a:endParaRPr lang="tr-TR" altLang="tr-TR" sz="3200" b="1" dirty="0"/>
          </a:p>
          <a:p>
            <a:pPr marL="0" indent="0" eaLnBrk="1" hangingPunct="1">
              <a:buNone/>
            </a:pPr>
            <a:endParaRPr lang="tr-TR" altLang="tr-TR" b="1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altLang="tr-TR" b="1" dirty="0"/>
              <a:t>Bu yöntemlerle elde edilen </a:t>
            </a:r>
            <a:r>
              <a:rPr lang="tr-TR" altLang="tr-TR" b="1" dirty="0" err="1"/>
              <a:t>SBH’ün</a:t>
            </a:r>
            <a:r>
              <a:rPr lang="tr-TR" altLang="tr-TR" b="1" dirty="0"/>
              <a:t> çok yüksek üretim maliyeti onun yaygın olarak kullanımını önemli oranda kısıtlamaktadır.</a:t>
            </a:r>
          </a:p>
        </p:txBody>
      </p:sp>
      <p:sp>
        <p:nvSpPr>
          <p:cNvPr id="43011" name="3 Slayt Numarası Yer Tutucusu">
            <a:extLst>
              <a:ext uri="{FF2B5EF4-FFF2-40B4-BE49-F238E27FC236}">
                <a16:creationId xmlns:a16="http://schemas.microsoft.com/office/drawing/2014/main" id="{79275EFE-6881-47CC-8F25-4D6A25EDB3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2CA58D0-398B-42EF-8205-D22E85145105}" type="slidenum">
              <a:rPr lang="tr-TR" altLang="tr-TR" sz="1000" smtClean="0">
                <a:solidFill>
                  <a:srgbClr val="A1B4B7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tr-TR" altLang="tr-TR" sz="1000">
              <a:solidFill>
                <a:srgbClr val="A1B4B7"/>
              </a:solidFill>
              <a:latin typeface="Verdana" panose="020B0604030504040204" pitchFamily="34" charset="0"/>
            </a:endParaRPr>
          </a:p>
        </p:txBody>
      </p:sp>
      <p:sp>
        <p:nvSpPr>
          <p:cNvPr id="43012" name="4 Dikdörtgen">
            <a:extLst>
              <a:ext uri="{FF2B5EF4-FFF2-40B4-BE49-F238E27FC236}">
                <a16:creationId xmlns:a16="http://schemas.microsoft.com/office/drawing/2014/main" id="{5E135923-F829-4487-BDD2-6E69004A2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" y="545725"/>
            <a:ext cx="77152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3200" dirty="0" err="1">
                <a:solidFill>
                  <a:schemeClr val="accent1"/>
                </a:solidFill>
                <a:latin typeface="+mn-lt"/>
              </a:rPr>
              <a:t>Schl</a:t>
            </a:r>
            <a:r>
              <a:rPr lang="tr-TR" altLang="tr-TR" sz="3200" dirty="0">
                <a:solidFill>
                  <a:schemeClr val="accent1"/>
                </a:solidFill>
                <a:latin typeface="+mn-lt"/>
              </a:rPr>
              <a:t>e</a:t>
            </a:r>
            <a:r>
              <a:rPr lang="en-US" altLang="tr-TR" sz="3200" dirty="0">
                <a:solidFill>
                  <a:schemeClr val="accent1"/>
                </a:solidFill>
                <a:latin typeface="+mn-lt"/>
              </a:rPr>
              <a:t>sing</a:t>
            </a:r>
            <a:r>
              <a:rPr lang="tr-TR" altLang="tr-TR" sz="3200" dirty="0">
                <a:solidFill>
                  <a:schemeClr val="accent1"/>
                </a:solidFill>
                <a:latin typeface="+mn-lt"/>
              </a:rPr>
              <a:t>e</a:t>
            </a:r>
            <a:r>
              <a:rPr lang="en-US" altLang="tr-TR" sz="3200" dirty="0">
                <a:solidFill>
                  <a:schemeClr val="accent1"/>
                </a:solidFill>
                <a:latin typeface="+mn-lt"/>
              </a:rPr>
              <a:t>r </a:t>
            </a:r>
            <a:r>
              <a:rPr lang="tr-TR" altLang="tr-TR" sz="3200" dirty="0">
                <a:solidFill>
                  <a:schemeClr val="accent1"/>
                </a:solidFill>
                <a:latin typeface="+mn-lt"/>
              </a:rPr>
              <a:t>  P</a:t>
            </a:r>
            <a:r>
              <a:rPr lang="en-US" altLang="tr-TR" sz="3200" dirty="0" err="1">
                <a:solidFill>
                  <a:schemeClr val="accent1"/>
                </a:solidFill>
                <a:latin typeface="+mn-lt"/>
              </a:rPr>
              <a:t>ro</a:t>
            </a:r>
            <a:r>
              <a:rPr lang="tr-TR" altLang="tr-TR" sz="3200" dirty="0">
                <a:solidFill>
                  <a:schemeClr val="accent1"/>
                </a:solidFill>
                <a:latin typeface="+mn-lt"/>
              </a:rPr>
              <a:t>se</a:t>
            </a:r>
            <a:r>
              <a:rPr lang="en-US" altLang="tr-TR" sz="3200" dirty="0">
                <a:solidFill>
                  <a:schemeClr val="accent1"/>
                </a:solidFill>
                <a:latin typeface="+mn-lt"/>
              </a:rPr>
              <a:t>s</a:t>
            </a:r>
            <a:r>
              <a:rPr lang="tr-TR" altLang="tr-TR" sz="3200" dirty="0">
                <a:solidFill>
                  <a:schemeClr val="accent1"/>
                </a:solidFill>
                <a:latin typeface="+mn-lt"/>
              </a:rPr>
              <a:t>i: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3200" dirty="0">
                <a:latin typeface="+mn-lt"/>
              </a:rPr>
              <a:t> </a:t>
            </a:r>
            <a:endParaRPr lang="tr-TR" altLang="tr-TR" sz="3200" b="0" dirty="0">
              <a:latin typeface="+mn-lt"/>
            </a:endParaRP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F564E97D-D25B-4ED0-9E18-4311BE88D170}"/>
              </a:ext>
            </a:extLst>
          </p:cNvPr>
          <p:cNvSpPr/>
          <p:nvPr/>
        </p:nvSpPr>
        <p:spPr>
          <a:xfrm>
            <a:off x="393701" y="3210258"/>
            <a:ext cx="9290867" cy="1303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tr-TR" sz="2800" dirty="0"/>
              <a:t>Na</a:t>
            </a:r>
            <a:r>
              <a:rPr lang="en-US" altLang="tr-TR" sz="2800" baseline="-25000" dirty="0"/>
              <a:t>2</a:t>
            </a:r>
            <a:r>
              <a:rPr lang="en-US" altLang="tr-TR" sz="2800" dirty="0"/>
              <a:t>B</a:t>
            </a:r>
            <a:r>
              <a:rPr lang="en-US" altLang="tr-TR" sz="2800" baseline="-25000" dirty="0"/>
              <a:t>4</a:t>
            </a:r>
            <a:r>
              <a:rPr lang="en-US" altLang="tr-TR" sz="2800" dirty="0"/>
              <a:t>O</a:t>
            </a:r>
            <a:r>
              <a:rPr lang="en-US" altLang="tr-TR" sz="2800" baseline="-25000" dirty="0"/>
              <a:t>7 </a:t>
            </a:r>
            <a:r>
              <a:rPr lang="en-US" altLang="tr-TR" sz="2800" dirty="0"/>
              <a:t>+ 16Na +7SiO</a:t>
            </a:r>
            <a:r>
              <a:rPr lang="en-US" altLang="tr-TR" sz="2800" baseline="-25000" dirty="0"/>
              <a:t>2</a:t>
            </a:r>
            <a:r>
              <a:rPr lang="en-US" altLang="tr-TR" sz="2800" dirty="0"/>
              <a:t>+ 8H</a:t>
            </a:r>
            <a:r>
              <a:rPr lang="en-US" altLang="tr-TR" sz="2800" baseline="-25000" dirty="0"/>
              <a:t>2</a:t>
            </a:r>
            <a:r>
              <a:rPr lang="en-US" altLang="tr-TR" sz="2800" dirty="0"/>
              <a:t> </a:t>
            </a:r>
            <a:r>
              <a:rPr lang="en-US" altLang="tr-TR" sz="2800" dirty="0">
                <a:sym typeface="Wingdings" panose="05000000000000000000" pitchFamily="2" charset="2"/>
              </a:rPr>
              <a:t></a:t>
            </a:r>
            <a:r>
              <a:rPr lang="en-US" altLang="tr-TR" sz="2800" dirty="0"/>
              <a:t> 4NaBH</a:t>
            </a:r>
            <a:r>
              <a:rPr lang="en-US" altLang="tr-TR" sz="2800" baseline="-25000" dirty="0"/>
              <a:t>4</a:t>
            </a:r>
            <a:r>
              <a:rPr lang="en-US" altLang="tr-TR" sz="2800" dirty="0"/>
              <a:t>+7Na</a:t>
            </a:r>
            <a:r>
              <a:rPr lang="en-US" altLang="tr-TR" sz="2800" baseline="-25000" dirty="0"/>
              <a:t>2</a:t>
            </a:r>
            <a:r>
              <a:rPr lang="en-US" altLang="tr-TR" sz="2800" dirty="0"/>
              <a:t>SiO</a:t>
            </a:r>
            <a:r>
              <a:rPr lang="en-US" altLang="tr-TR" sz="2800" baseline="-25000" dirty="0"/>
              <a:t>3</a:t>
            </a:r>
            <a:endParaRPr lang="tr-TR" altLang="tr-TR" sz="2800" baseline="-25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2 İçerik Yer Tutucusu">
            <a:extLst>
              <a:ext uri="{FF2B5EF4-FFF2-40B4-BE49-F238E27FC236}">
                <a16:creationId xmlns:a16="http://schemas.microsoft.com/office/drawing/2014/main" id="{2F8493DA-C8A7-49AD-91DE-99D2804D6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381001"/>
            <a:ext cx="8229600" cy="542448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altLang="tr-TR" b="1" dirty="0">
                <a:solidFill>
                  <a:schemeClr val="accent1"/>
                </a:solidFill>
              </a:rPr>
              <a:t>Tarafımızca, 2004 yılından itibaren   SBH üretimi için mevcut sanayi proseslerine göre ekonomik ve teknolojik bakımdan daha üstün milli teknolojinin geliştirilmesi üzerine araştırmalar yapılmaktadır.</a:t>
            </a:r>
          </a:p>
          <a:p>
            <a:pPr marL="0" indent="0" eaLnBrk="1" hangingPunct="1">
              <a:buNone/>
            </a:pPr>
            <a:r>
              <a:rPr lang="tr-TR" altLang="tr-TR" b="1" dirty="0">
                <a:solidFill>
                  <a:schemeClr val="accent1"/>
                </a:solidFill>
              </a:rPr>
              <a:t>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altLang="tr-TR" b="1" dirty="0"/>
              <a:t>Bu çalışmalar sonucunda, susuz Borakstan tek aşamalı ve pahalı sodyum metali kullanmaksızın yeni milli SBH üretim prosesi geliştirilmiştir: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tr-TR" altLang="tr-TR" b="1" dirty="0"/>
              <a:t>   </a:t>
            </a:r>
            <a:r>
              <a:rPr lang="en-US" altLang="tr-TR" b="1" dirty="0"/>
              <a:t>Na</a:t>
            </a:r>
            <a:r>
              <a:rPr lang="en-US" altLang="tr-TR" b="1" baseline="-25000" dirty="0"/>
              <a:t>2</a:t>
            </a:r>
            <a:r>
              <a:rPr lang="en-US" altLang="tr-TR" b="1" dirty="0"/>
              <a:t>B</a:t>
            </a:r>
            <a:r>
              <a:rPr lang="en-US" altLang="tr-TR" b="1" baseline="-25000" dirty="0"/>
              <a:t>4</a:t>
            </a:r>
            <a:r>
              <a:rPr lang="en-US" altLang="tr-TR" b="1" dirty="0"/>
              <a:t>O</a:t>
            </a:r>
            <a:r>
              <a:rPr lang="en-US" altLang="tr-TR" b="1" baseline="-25000" dirty="0"/>
              <a:t>7</a:t>
            </a:r>
            <a:r>
              <a:rPr lang="tr-TR" altLang="tr-TR" b="1" baseline="-25000" dirty="0"/>
              <a:t> </a:t>
            </a:r>
            <a:r>
              <a:rPr lang="en-US" altLang="tr-TR" b="1" dirty="0"/>
              <a:t>+</a:t>
            </a:r>
            <a:r>
              <a:rPr lang="tr-TR" altLang="tr-TR" b="1" dirty="0"/>
              <a:t> </a:t>
            </a:r>
            <a:r>
              <a:rPr lang="en-US" altLang="tr-TR" b="1" dirty="0"/>
              <a:t>M</a:t>
            </a:r>
            <a:r>
              <a:rPr lang="tr-TR" altLang="tr-TR" b="1" dirty="0"/>
              <a:t>e </a:t>
            </a:r>
            <a:r>
              <a:rPr lang="en-US" altLang="tr-TR" b="1" dirty="0"/>
              <a:t>+</a:t>
            </a:r>
            <a:r>
              <a:rPr lang="tr-TR" altLang="tr-TR" b="1" dirty="0"/>
              <a:t> </a:t>
            </a:r>
            <a:r>
              <a:rPr lang="en-US" altLang="tr-TR" b="1" dirty="0"/>
              <a:t>M</a:t>
            </a:r>
            <a:r>
              <a:rPr lang="tr-TR" altLang="tr-TR" b="1" dirty="0"/>
              <a:t>e</a:t>
            </a:r>
            <a:r>
              <a:rPr lang="en-US" altLang="tr-TR" b="1" dirty="0"/>
              <a:t>OH</a:t>
            </a:r>
            <a:r>
              <a:rPr lang="tr-TR" altLang="tr-TR" b="1" dirty="0"/>
              <a:t> </a:t>
            </a:r>
            <a:r>
              <a:rPr lang="en-US" altLang="tr-TR" b="1" dirty="0"/>
              <a:t>+</a:t>
            </a:r>
            <a:r>
              <a:rPr lang="tr-TR" altLang="tr-TR" b="1" dirty="0"/>
              <a:t> </a:t>
            </a:r>
            <a:r>
              <a:rPr lang="en-US" altLang="tr-TR" b="1" dirty="0"/>
              <a:t>H</a:t>
            </a:r>
            <a:r>
              <a:rPr lang="en-US" altLang="tr-TR" b="1" baseline="-25000" dirty="0"/>
              <a:t>2</a:t>
            </a:r>
            <a:r>
              <a:rPr lang="en-US" altLang="tr-TR" b="1" dirty="0"/>
              <a:t>+</a:t>
            </a:r>
            <a:r>
              <a:rPr lang="tr-TR" altLang="tr-TR" b="1" dirty="0"/>
              <a:t> Katalizör</a:t>
            </a:r>
            <a:r>
              <a:rPr lang="en-US" altLang="tr-TR" b="1" dirty="0">
                <a:sym typeface="Wingdings" panose="05000000000000000000" pitchFamily="2" charset="2"/>
              </a:rPr>
              <a:t></a:t>
            </a:r>
            <a:r>
              <a:rPr lang="tr-TR" altLang="tr-TR" b="1" dirty="0">
                <a:sym typeface="Wingdings" panose="05000000000000000000" pitchFamily="2" charset="2"/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tr-TR" altLang="tr-TR" b="1" dirty="0"/>
              <a:t>   </a:t>
            </a:r>
            <a:r>
              <a:rPr lang="en-US" altLang="tr-TR" b="1" dirty="0"/>
              <a:t>NaBH</a:t>
            </a:r>
            <a:r>
              <a:rPr lang="en-US" altLang="tr-TR" b="1" baseline="-25000" dirty="0"/>
              <a:t>4</a:t>
            </a:r>
            <a:r>
              <a:rPr lang="tr-TR" altLang="tr-TR" b="1" baseline="-25000" dirty="0"/>
              <a:t> </a:t>
            </a:r>
            <a:r>
              <a:rPr lang="en-US" altLang="tr-TR" b="1" dirty="0"/>
              <a:t>+</a:t>
            </a:r>
            <a:r>
              <a:rPr lang="tr-TR" altLang="tr-TR" b="1" dirty="0"/>
              <a:t> </a:t>
            </a:r>
            <a:r>
              <a:rPr lang="en-US" altLang="tr-TR" b="1" dirty="0"/>
              <a:t>M</a:t>
            </a:r>
            <a:r>
              <a:rPr lang="tr-TR" altLang="tr-TR" b="1" dirty="0"/>
              <a:t>e</a:t>
            </a:r>
            <a:r>
              <a:rPr lang="en-US" altLang="tr-TR" b="1" dirty="0"/>
              <a:t>O</a:t>
            </a:r>
            <a:r>
              <a:rPr lang="tr-TR" altLang="tr-TR" b="1" dirty="0"/>
              <a:t>(metal oksit) </a:t>
            </a:r>
            <a:r>
              <a:rPr lang="en-US" altLang="tr-TR" b="1" dirty="0"/>
              <a:t>+</a:t>
            </a:r>
            <a:r>
              <a:rPr lang="tr-TR" altLang="tr-TR" b="1" dirty="0"/>
              <a:t> Katalizör    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endParaRPr lang="tr-TR" altLang="tr-TR" b="1" dirty="0"/>
          </a:p>
          <a:p>
            <a:pPr eaLnBrk="1" hangingPunct="1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tr-TR" altLang="tr-TR" sz="3200" b="1" dirty="0"/>
              <a:t> 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endParaRPr lang="tr-TR" altLang="tr-TR" sz="3600" b="1" dirty="0"/>
          </a:p>
          <a:p>
            <a:pPr eaLnBrk="1" hangingPunct="1">
              <a:lnSpc>
                <a:spcPct val="80000"/>
              </a:lnSpc>
            </a:pPr>
            <a:endParaRPr lang="tr-TR" altLang="tr-TR" sz="700" dirty="0"/>
          </a:p>
        </p:txBody>
      </p:sp>
      <p:sp>
        <p:nvSpPr>
          <p:cNvPr id="46083" name="3 Slayt Numarası Yer Tutucusu">
            <a:extLst>
              <a:ext uri="{FF2B5EF4-FFF2-40B4-BE49-F238E27FC236}">
                <a16:creationId xmlns:a16="http://schemas.microsoft.com/office/drawing/2014/main" id="{74775D50-DA30-4B33-8629-E5A0F9F3E3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F4AD0B9-237F-4B87-8B89-F1DDAF24A589}" type="slidenum">
              <a:rPr lang="tr-TR" altLang="tr-TR" sz="1000" smtClean="0">
                <a:solidFill>
                  <a:srgbClr val="A1B4B7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tr-TR" altLang="tr-TR" sz="1000">
              <a:solidFill>
                <a:srgbClr val="A1B4B7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2 İçerik Yer Tutucusu">
            <a:extLst>
              <a:ext uri="{FF2B5EF4-FFF2-40B4-BE49-F238E27FC236}">
                <a16:creationId xmlns:a16="http://schemas.microsoft.com/office/drawing/2014/main" id="{4CE56646-4DBE-4DDE-8387-7C9344AB7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219" y="260648"/>
            <a:ext cx="8183562" cy="5730875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tr-TR" altLang="tr-TR" sz="3600" b="1" dirty="0"/>
              <a:t> </a:t>
            </a:r>
            <a:r>
              <a:rPr lang="tr-TR" altLang="tr-TR" sz="3600" b="1" dirty="0">
                <a:solidFill>
                  <a:srgbClr val="0070C0"/>
                </a:solidFill>
              </a:rPr>
              <a:t>Mevcut sanayi proseslerine göre yeni milli teknolojinin önemli  üstünlükleri:</a:t>
            </a:r>
            <a:endParaRPr lang="tr-TR" altLang="tr-TR" b="1" dirty="0"/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tr-TR" altLang="tr-TR" b="1" dirty="0"/>
              <a:t>Pahalı </a:t>
            </a:r>
            <a:r>
              <a:rPr lang="tr-TR" altLang="tr-TR" b="1" dirty="0" err="1"/>
              <a:t>Na</a:t>
            </a:r>
            <a:r>
              <a:rPr lang="tr-TR" altLang="tr-TR" b="1" dirty="0"/>
              <a:t> metalinin kullanılmaması;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tr-TR" altLang="tr-TR" b="1" dirty="0"/>
              <a:t>Prosesin tek aşamada gerçekleşmesi;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tr-TR" altLang="tr-TR" b="1" dirty="0"/>
              <a:t>Proseste kullanılan tüm girdilerin (indirgeyici metal vs.) çok daha ucuz olması ve ülkemiz sanayisinde üretilmesi veya bulunması;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tr-TR" altLang="tr-TR" b="1" dirty="0">
                <a:solidFill>
                  <a:srgbClr val="000000"/>
                </a:solidFill>
              </a:rPr>
              <a:t>Üretilen </a:t>
            </a:r>
            <a:r>
              <a:rPr lang="tr-TR" altLang="tr-TR" b="1" dirty="0"/>
              <a:t>saf </a:t>
            </a:r>
            <a:r>
              <a:rPr lang="tr-TR" altLang="tr-TR" b="1" dirty="0" err="1"/>
              <a:t>SBH’nın</a:t>
            </a:r>
            <a:r>
              <a:rPr lang="tr-TR" altLang="tr-TR" b="1" dirty="0"/>
              <a:t> üretim maliyetinin 1.5-2 kat düşük olması(</a:t>
            </a:r>
            <a:r>
              <a:rPr lang="en-US" altLang="tr-TR" b="1" dirty="0"/>
              <a:t>10-15 </a:t>
            </a:r>
            <a:r>
              <a:rPr lang="tr-TR" altLang="tr-TR" b="1" dirty="0"/>
              <a:t>ABD</a:t>
            </a:r>
            <a:r>
              <a:rPr lang="en-US" altLang="tr-TR" b="1" dirty="0"/>
              <a:t> $/k</a:t>
            </a:r>
            <a:r>
              <a:rPr lang="tr-TR" altLang="tr-TR" b="1" dirty="0"/>
              <a:t>q</a:t>
            </a:r>
            <a:r>
              <a:rPr lang="en-US" altLang="tr-TR" b="1" dirty="0"/>
              <a:t>)</a:t>
            </a:r>
            <a:r>
              <a:rPr lang="tr-TR" altLang="tr-TR" b="1" dirty="0"/>
              <a:t>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altLang="tr-TR" b="1" dirty="0">
                <a:solidFill>
                  <a:schemeClr val="accent1"/>
                </a:solidFill>
              </a:rPr>
              <a:t>Yeni milli teknoloji için 2008 yılında Türk patenti alınmıştır.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endParaRPr lang="tr-TR" altLang="tr-TR" dirty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tr-TR" altLang="tr-TR" b="1" dirty="0"/>
              <a:t> 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endParaRPr lang="tr-TR" altLang="tr-TR" sz="2400" b="1" dirty="0"/>
          </a:p>
          <a:p>
            <a:pPr eaLnBrk="1" hangingPunct="1">
              <a:buFont typeface="Wingdings" panose="05000000000000000000" pitchFamily="2" charset="2"/>
              <a:buChar char="ü"/>
            </a:pPr>
            <a:endParaRPr lang="tr-TR" altLang="tr-TR" sz="2400" b="1" dirty="0"/>
          </a:p>
          <a:p>
            <a:pPr eaLnBrk="1" hangingPunct="1">
              <a:buFont typeface="Wingdings 2" panose="05020102010507070707" pitchFamily="18" charset="2"/>
              <a:buNone/>
            </a:pPr>
            <a:endParaRPr lang="tr-TR" altLang="tr-TR" sz="2400" dirty="0"/>
          </a:p>
        </p:txBody>
      </p:sp>
      <p:sp>
        <p:nvSpPr>
          <p:cNvPr id="50179" name="3 Slayt Numarası Yer Tutucusu">
            <a:extLst>
              <a:ext uri="{FF2B5EF4-FFF2-40B4-BE49-F238E27FC236}">
                <a16:creationId xmlns:a16="http://schemas.microsoft.com/office/drawing/2014/main" id="{FD2284C6-D08F-4015-9D3F-7B5BEE5529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4949E14-533C-42F1-B506-8B84E2547CEA}" type="slidenum">
              <a:rPr lang="tr-TR" altLang="tr-TR" sz="1000" smtClean="0">
                <a:solidFill>
                  <a:srgbClr val="A1B4B7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tr-TR" altLang="tr-TR" sz="1000">
              <a:solidFill>
                <a:srgbClr val="A1B4B7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>
            <a:extLst>
              <a:ext uri="{FF2B5EF4-FFF2-40B4-BE49-F238E27FC236}">
                <a16:creationId xmlns:a16="http://schemas.microsoft.com/office/drawing/2014/main" id="{F40A6582-05DE-4A41-A80F-3619FC5E7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404813"/>
            <a:ext cx="8229600" cy="93595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tr-TR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YENİ</a:t>
            </a:r>
            <a:r>
              <a:rPr lang="en-US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tr-TR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</a:t>
            </a:r>
            <a:r>
              <a:rPr lang="en-US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BH</a:t>
            </a:r>
            <a:r>
              <a:rPr lang="tr-TR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SENTEZİ PROSESİNİN OPTİMUM </a:t>
            </a:r>
            <a:r>
              <a:rPr lang="en-US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PARAM</a:t>
            </a:r>
            <a:r>
              <a:rPr lang="tr-TR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</a:t>
            </a:r>
            <a:r>
              <a:rPr lang="en-US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TR</a:t>
            </a:r>
            <a:r>
              <a:rPr lang="tr-TR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ELERİ  VE ESAS GÖSTERGELERİ:</a:t>
            </a:r>
            <a:r>
              <a:rPr lang="en-US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   </a:t>
            </a:r>
            <a:endParaRPr lang="tr-TR" sz="280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56323" name="2 İçerik Yer Tutucusu">
            <a:extLst>
              <a:ext uri="{FF2B5EF4-FFF2-40B4-BE49-F238E27FC236}">
                <a16:creationId xmlns:a16="http://schemas.microsoft.com/office/drawing/2014/main" id="{F0C88B92-E0CB-49AA-91F5-BAB8BDCC5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36712"/>
            <a:ext cx="8501063" cy="5275163"/>
          </a:xfrm>
        </p:spPr>
        <p:txBody>
          <a:bodyPr/>
          <a:lstStyle/>
          <a:p>
            <a:pPr marL="0" indent="0" eaLnBrk="1" hangingPunct="1">
              <a:buNone/>
            </a:pPr>
            <a:endParaRPr lang="tr-TR" altLang="tr-TR" b="1" dirty="0"/>
          </a:p>
          <a:p>
            <a:pPr marL="533400" indent="-533400" eaLnBrk="1" hangingPunct="1">
              <a:buFont typeface="Wingdings" panose="05000000000000000000" pitchFamily="2" charset="2"/>
              <a:buChar char="ü"/>
            </a:pPr>
            <a:r>
              <a:rPr lang="tr-TR" altLang="tr-TR" b="1" dirty="0"/>
              <a:t>Sıcaklık:                   </a:t>
            </a:r>
            <a:r>
              <a:rPr lang="en-US" altLang="tr-TR" b="1" dirty="0"/>
              <a:t>550-560</a:t>
            </a:r>
            <a:r>
              <a:rPr lang="tr-TR" altLang="tr-TR" b="1" dirty="0"/>
              <a:t> </a:t>
            </a:r>
            <a:r>
              <a:rPr lang="en-US" altLang="tr-TR" b="1" baseline="30000" dirty="0" err="1"/>
              <a:t>o</a:t>
            </a:r>
            <a:r>
              <a:rPr lang="en-US" altLang="tr-TR" b="1" dirty="0" err="1"/>
              <a:t>C</a:t>
            </a:r>
            <a:r>
              <a:rPr lang="en-US" altLang="tr-TR" b="1" dirty="0"/>
              <a:t> </a:t>
            </a:r>
            <a:endParaRPr lang="tr-TR" altLang="tr-TR" b="1" dirty="0"/>
          </a:p>
          <a:p>
            <a:pPr marL="533400" indent="-533400" eaLnBrk="1" hangingPunct="1">
              <a:buFont typeface="Wingdings" panose="05000000000000000000" pitchFamily="2" charset="2"/>
              <a:buChar char="ü"/>
            </a:pPr>
            <a:r>
              <a:rPr lang="tr-TR" altLang="tr-TR" b="1" dirty="0" err="1"/>
              <a:t>Hi</a:t>
            </a:r>
            <a:r>
              <a:rPr lang="en-US" altLang="tr-TR" b="1" dirty="0" err="1"/>
              <a:t>dro</a:t>
            </a:r>
            <a:r>
              <a:rPr lang="tr-TR" altLang="tr-TR" b="1" dirty="0"/>
              <a:t>je</a:t>
            </a:r>
            <a:r>
              <a:rPr lang="en-US" altLang="tr-TR" b="1" dirty="0"/>
              <a:t>n</a:t>
            </a:r>
            <a:r>
              <a:rPr lang="tr-TR" altLang="tr-TR" b="1" dirty="0"/>
              <a:t> basıncı:    </a:t>
            </a:r>
            <a:r>
              <a:rPr lang="en-US" altLang="tr-TR" b="1" dirty="0"/>
              <a:t>40-50</a:t>
            </a:r>
            <a:r>
              <a:rPr lang="tr-TR" altLang="tr-TR" b="1" dirty="0"/>
              <a:t> </a:t>
            </a:r>
            <a:r>
              <a:rPr lang="en-US" altLang="tr-TR" b="1" dirty="0" err="1"/>
              <a:t>ba</a:t>
            </a:r>
            <a:r>
              <a:rPr lang="tr-TR" altLang="tr-TR" b="1" dirty="0"/>
              <a:t>r</a:t>
            </a:r>
          </a:p>
          <a:p>
            <a:pPr marL="533400" indent="-533400" eaLnBrk="1" hangingPunct="1">
              <a:buFont typeface="Wingdings" panose="05000000000000000000" pitchFamily="2" charset="2"/>
              <a:buChar char="ü"/>
            </a:pPr>
            <a:r>
              <a:rPr lang="tr-TR" altLang="tr-TR" b="1" dirty="0"/>
              <a:t>Tepkime  süresi:</a:t>
            </a:r>
            <a:r>
              <a:rPr lang="en-US" altLang="tr-TR" b="1" dirty="0"/>
              <a:t> </a:t>
            </a:r>
            <a:r>
              <a:rPr lang="tr-TR" altLang="tr-TR" b="1" dirty="0"/>
              <a:t>    </a:t>
            </a:r>
            <a:r>
              <a:rPr lang="en-US" altLang="tr-TR" b="1" dirty="0"/>
              <a:t>4-6 </a:t>
            </a:r>
            <a:r>
              <a:rPr lang="tr-TR" altLang="tr-TR" b="1" dirty="0"/>
              <a:t>saat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tr-TR" altLang="tr-TR" b="1" dirty="0"/>
              <a:t>S</a:t>
            </a:r>
            <a:r>
              <a:rPr lang="en-US" altLang="tr-TR" b="1" dirty="0"/>
              <a:t>BH</a:t>
            </a:r>
            <a:r>
              <a:rPr lang="tr-TR" altLang="tr-TR" b="1" dirty="0"/>
              <a:t> verimliliği</a:t>
            </a:r>
            <a:r>
              <a:rPr lang="en-US" altLang="tr-TR" b="1" dirty="0"/>
              <a:t> (</a:t>
            </a:r>
            <a:r>
              <a:rPr lang="tr-TR" altLang="tr-TR" b="1" dirty="0"/>
              <a:t>susuz</a:t>
            </a:r>
            <a:r>
              <a:rPr lang="en-US" altLang="tr-TR" b="1" dirty="0"/>
              <a:t> bora</a:t>
            </a:r>
            <a:r>
              <a:rPr lang="tr-TR" altLang="tr-TR" b="1" dirty="0" err="1"/>
              <a:t>ksa</a:t>
            </a:r>
            <a:r>
              <a:rPr lang="tr-TR" altLang="tr-TR" b="1" dirty="0"/>
              <a:t> göre</a:t>
            </a:r>
            <a:r>
              <a:rPr lang="en-US" altLang="tr-TR" b="1" dirty="0"/>
              <a:t>)</a:t>
            </a:r>
            <a:r>
              <a:rPr lang="tr-TR" altLang="tr-TR" b="1" dirty="0"/>
              <a:t>:</a:t>
            </a:r>
            <a:r>
              <a:rPr lang="en-US" altLang="tr-TR" b="1" dirty="0"/>
              <a:t> </a:t>
            </a:r>
            <a:r>
              <a:rPr lang="tr-TR" altLang="tr-TR" b="1" dirty="0"/>
              <a:t>   </a:t>
            </a:r>
          </a:p>
          <a:p>
            <a:pPr marL="533400" indent="-533400" eaLnBrk="1" hangingPunct="1">
              <a:buFont typeface="Wingdings 2" panose="05020102010507070707" pitchFamily="18" charset="2"/>
              <a:buNone/>
            </a:pPr>
            <a:r>
              <a:rPr lang="tr-TR" altLang="tr-TR" b="1" dirty="0"/>
              <a:t>     %</a:t>
            </a:r>
            <a:r>
              <a:rPr lang="en-US" altLang="tr-TR" b="1" dirty="0"/>
              <a:t>85-90</a:t>
            </a:r>
            <a:r>
              <a:rPr lang="tr-TR" altLang="tr-TR" b="1" dirty="0"/>
              <a:t> </a:t>
            </a:r>
            <a:r>
              <a:rPr lang="tr-TR" altLang="tr-TR" b="1" dirty="0" err="1"/>
              <a:t>mol</a:t>
            </a:r>
            <a:endParaRPr lang="tr-TR" altLang="tr-TR" b="1" dirty="0"/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tr-TR" altLang="tr-TR" b="1" dirty="0"/>
              <a:t>S</a:t>
            </a:r>
            <a:r>
              <a:rPr lang="en-US" altLang="tr-TR" b="1" dirty="0"/>
              <a:t>BH </a:t>
            </a:r>
            <a:r>
              <a:rPr lang="tr-TR" altLang="tr-TR" b="1" dirty="0"/>
              <a:t>saflık oranı:</a:t>
            </a:r>
            <a:r>
              <a:rPr lang="en-US" altLang="tr-TR" b="1" dirty="0"/>
              <a:t> </a:t>
            </a:r>
            <a:r>
              <a:rPr lang="tr-TR" altLang="tr-TR" b="1" dirty="0"/>
              <a:t>% </a:t>
            </a:r>
            <a:r>
              <a:rPr lang="en-US" altLang="tr-TR" b="1" dirty="0"/>
              <a:t>9</a:t>
            </a:r>
            <a:r>
              <a:rPr lang="tr-TR" altLang="tr-TR" b="1" dirty="0"/>
              <a:t>8</a:t>
            </a:r>
            <a:r>
              <a:rPr lang="en-US" altLang="tr-TR" b="1" dirty="0"/>
              <a:t>-</a:t>
            </a:r>
            <a:r>
              <a:rPr lang="tr-TR" altLang="tr-TR" b="1" dirty="0"/>
              <a:t>100</a:t>
            </a:r>
            <a:r>
              <a:rPr lang="en-US" altLang="tr-TR" b="1" dirty="0"/>
              <a:t> </a:t>
            </a:r>
            <a:endParaRPr lang="tr-TR" altLang="tr-TR" b="1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altLang="tr-TR" b="1" dirty="0">
                <a:solidFill>
                  <a:schemeClr val="accent1"/>
                </a:solidFill>
              </a:rPr>
              <a:t>Proseste katı tepkime ürünlerinden yüksek saflıkta SBH elde etmek için pahalı ve </a:t>
            </a:r>
            <a:r>
              <a:rPr lang="tr-TR" altLang="tr-TR" b="1" dirty="0" err="1">
                <a:solidFill>
                  <a:schemeClr val="accent1"/>
                </a:solidFill>
              </a:rPr>
              <a:t>toksik</a:t>
            </a:r>
            <a:r>
              <a:rPr lang="tr-TR" altLang="tr-TR" b="1" dirty="0">
                <a:solidFill>
                  <a:schemeClr val="accent1"/>
                </a:solidFill>
              </a:rPr>
              <a:t> olmayan ve yüksek seçiciliğe sahip çözücü geliştirilmiştir.</a:t>
            </a:r>
          </a:p>
          <a:p>
            <a:pPr marL="533400" indent="-533400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endParaRPr lang="tr-TR" altLang="tr-TR" b="1" dirty="0">
              <a:solidFill>
                <a:schemeClr val="accent1"/>
              </a:solidFill>
            </a:endParaRPr>
          </a:p>
          <a:p>
            <a:pPr marL="533400" indent="-533400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endParaRPr lang="tr-TR" altLang="tr-TR" b="1" dirty="0"/>
          </a:p>
          <a:p>
            <a:pPr marL="533400" indent="-533400" eaLnBrk="1" hangingPunct="1"/>
            <a:endParaRPr lang="tr-TR" altLang="tr-TR" sz="2400" dirty="0"/>
          </a:p>
          <a:p>
            <a:pPr marL="533400" indent="-533400" eaLnBrk="1" hangingPunct="1"/>
            <a:endParaRPr lang="tr-TR" altLang="tr-TR" sz="2400" dirty="0"/>
          </a:p>
        </p:txBody>
      </p:sp>
      <p:sp>
        <p:nvSpPr>
          <p:cNvPr id="56324" name="3 Slayt Numarası Yer Tutucusu">
            <a:extLst>
              <a:ext uri="{FF2B5EF4-FFF2-40B4-BE49-F238E27FC236}">
                <a16:creationId xmlns:a16="http://schemas.microsoft.com/office/drawing/2014/main" id="{BF46C9FC-3DD1-4E23-9727-6AA6F93CA8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FBE4A89-3EDD-4D0A-9F79-479DB0BD90C0}" type="slidenum">
              <a:rPr lang="tr-TR" altLang="tr-TR" sz="1000" smtClean="0">
                <a:solidFill>
                  <a:srgbClr val="A1B4B7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tr-TR" altLang="tr-TR" sz="1000">
              <a:solidFill>
                <a:srgbClr val="A1B4B7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>
            <a:extLst>
              <a:ext uri="{FF2B5EF4-FFF2-40B4-BE49-F238E27FC236}">
                <a16:creationId xmlns:a16="http://schemas.microsoft.com/office/drawing/2014/main" id="{C8F8F88E-5786-4B55-B81C-726C20542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11467"/>
            <a:ext cx="8229600" cy="45719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accent1"/>
                </a:solidFill>
                <a:latin typeface="+mn-lt"/>
              </a:rPr>
              <a:t> </a:t>
            </a:r>
            <a:endParaRPr lang="tr-TR" sz="31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57347" name="2 İçerik Yer Tutucusu">
            <a:extLst>
              <a:ext uri="{FF2B5EF4-FFF2-40B4-BE49-F238E27FC236}">
                <a16:creationId xmlns:a16="http://schemas.microsoft.com/office/drawing/2014/main" id="{78E491C5-0F87-4A9C-BF8B-08568BDEA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784134"/>
            <a:ext cx="8358188" cy="5716679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altLang="tr-TR" sz="2400" b="1" dirty="0"/>
              <a:t>Prosesle bağlı laboratuvar çapındaki çalışmalar tamamlanmış, onun teknolojik prensipleri  geliştirilmiş ve Ön Fizibilitesi hazırlanmıştır. </a:t>
            </a:r>
          </a:p>
          <a:p>
            <a:pPr eaLnBrk="1" hangingPunct="1"/>
            <a:endParaRPr lang="tr-TR" altLang="tr-TR" sz="2400" b="1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altLang="tr-TR" sz="2400" b="1" dirty="0"/>
              <a:t>Prosesin sanayi uygulanmasından önce, optimum reaktör tipinin seçilmesi ve çalışma parametrelerinin netleştirilmesi için onun 5-10 kg/gün kapasiteli Pilot Ölçekte test edilmesi önem arz etmektedir.</a:t>
            </a:r>
          </a:p>
          <a:p>
            <a:pPr marL="0" indent="0" eaLnBrk="1" hangingPunct="1">
              <a:buNone/>
            </a:pPr>
            <a:r>
              <a:rPr lang="tr-TR" altLang="tr-TR" sz="2400" b="1" dirty="0"/>
              <a:t>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altLang="tr-TR" sz="2400" b="1" dirty="0"/>
              <a:t>Yeni prosesin bir milli ve yerli teknoloji olarak Türkiye sanayisinde uygulanmasının ister ekonomik, isterse de stratejik açıdan önemi tartışılmazdır.</a:t>
            </a:r>
            <a:endParaRPr lang="tr-TR" altLang="tr-TR" sz="2400" dirty="0"/>
          </a:p>
        </p:txBody>
      </p:sp>
      <p:sp>
        <p:nvSpPr>
          <p:cNvPr id="57348" name="3 Slayt Numarası Yer Tutucusu">
            <a:extLst>
              <a:ext uri="{FF2B5EF4-FFF2-40B4-BE49-F238E27FC236}">
                <a16:creationId xmlns:a16="http://schemas.microsoft.com/office/drawing/2014/main" id="{3B6F2CFD-2F5C-46A1-9D08-91131620D5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6934745-E34D-44CF-B342-73039E7CA43B}" type="slidenum">
              <a:rPr lang="tr-TR" altLang="tr-TR" sz="1000" smtClean="0">
                <a:solidFill>
                  <a:srgbClr val="A1B4B7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tr-TR" altLang="tr-TR" sz="1000">
              <a:solidFill>
                <a:srgbClr val="A1B4B7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>
            <a:extLst>
              <a:ext uri="{FF2B5EF4-FFF2-40B4-BE49-F238E27FC236}">
                <a16:creationId xmlns:a16="http://schemas.microsoft.com/office/drawing/2014/main" id="{E7C1EB1A-5E6F-4AD8-B551-94C6A0537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37" y="416843"/>
            <a:ext cx="8183562" cy="148820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tr-TR" dirty="0">
                <a:solidFill>
                  <a:schemeClr val="accent1"/>
                </a:solidFill>
              </a:rPr>
            </a:br>
            <a:r>
              <a:rPr lang="tr-TR" dirty="0">
                <a:solidFill>
                  <a:schemeClr val="accent1"/>
                </a:solidFill>
              </a:rPr>
              <a:t>S</a:t>
            </a:r>
            <a:r>
              <a:rPr lang="en-US" dirty="0">
                <a:solidFill>
                  <a:schemeClr val="accent1"/>
                </a:solidFill>
              </a:rPr>
              <a:t>BH</a:t>
            </a:r>
            <a:r>
              <a:rPr lang="tr-TR" dirty="0">
                <a:solidFill>
                  <a:schemeClr val="accent1"/>
                </a:solidFill>
              </a:rPr>
              <a:t>’</a:t>
            </a:r>
            <a:r>
              <a:rPr lang="tr-TR" dirty="0" err="1">
                <a:solidFill>
                  <a:schemeClr val="accent1"/>
                </a:solidFill>
              </a:rPr>
              <a:t>nın</a:t>
            </a:r>
            <a:r>
              <a:rPr lang="tr-TR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H</a:t>
            </a:r>
            <a:r>
              <a:rPr lang="tr-TR" dirty="0">
                <a:solidFill>
                  <a:schemeClr val="accent1"/>
                </a:solidFill>
              </a:rPr>
              <a:t>İ</a:t>
            </a:r>
            <a:r>
              <a:rPr lang="en-US" dirty="0">
                <a:solidFill>
                  <a:schemeClr val="accent1"/>
                </a:solidFill>
              </a:rPr>
              <a:t>DROL</a:t>
            </a:r>
            <a:r>
              <a:rPr lang="tr-TR" dirty="0">
                <a:solidFill>
                  <a:schemeClr val="accent1"/>
                </a:solidFill>
              </a:rPr>
              <a:t>İZİ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tr-TR" dirty="0">
                <a:solidFill>
                  <a:schemeClr val="accent1"/>
                </a:solidFill>
              </a:rPr>
              <a:t>ve</a:t>
            </a:r>
            <a:r>
              <a:rPr lang="en-US" dirty="0">
                <a:solidFill>
                  <a:schemeClr val="accent1"/>
                </a:solidFill>
              </a:rPr>
              <a:t> H</a:t>
            </a:r>
            <a:r>
              <a:rPr lang="tr-TR" dirty="0">
                <a:solidFill>
                  <a:schemeClr val="accent1"/>
                </a:solidFill>
              </a:rPr>
              <a:t>İ</a:t>
            </a:r>
            <a:r>
              <a:rPr lang="en-US" dirty="0">
                <a:solidFill>
                  <a:schemeClr val="accent1"/>
                </a:solidFill>
              </a:rPr>
              <a:t>DRO</a:t>
            </a:r>
            <a:r>
              <a:rPr lang="tr-TR" dirty="0">
                <a:solidFill>
                  <a:schemeClr val="accent1"/>
                </a:solidFill>
              </a:rPr>
              <a:t>JEN 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br>
              <a:rPr lang="tr-TR" dirty="0">
                <a:solidFill>
                  <a:schemeClr val="accent1"/>
                </a:solidFill>
              </a:rPr>
            </a:br>
            <a:r>
              <a:rPr lang="tr-TR" dirty="0">
                <a:solidFill>
                  <a:schemeClr val="accent1"/>
                </a:solidFill>
              </a:rPr>
              <a:t>ELDE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tr-TR" dirty="0">
                <a:solidFill>
                  <a:schemeClr val="accent1"/>
                </a:solidFill>
              </a:rPr>
              <a:t>EDİLMESİ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br>
              <a:rPr lang="tr-TR" dirty="0">
                <a:solidFill>
                  <a:schemeClr val="accent1"/>
                </a:solidFill>
              </a:rPr>
            </a:br>
            <a:endParaRPr lang="tr-TR" dirty="0">
              <a:solidFill>
                <a:schemeClr val="accent1"/>
              </a:solidFill>
            </a:endParaRPr>
          </a:p>
        </p:txBody>
      </p:sp>
      <p:sp>
        <p:nvSpPr>
          <p:cNvPr id="61443" name="2 İçerik Yer Tutucusu">
            <a:extLst>
              <a:ext uri="{FF2B5EF4-FFF2-40B4-BE49-F238E27FC236}">
                <a16:creationId xmlns:a16="http://schemas.microsoft.com/office/drawing/2014/main" id="{F1F88599-438E-48B1-9C11-CD2750B5C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7"/>
            <a:ext cx="8229600" cy="5338509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tr-TR" b="1" dirty="0"/>
              <a:t> </a:t>
            </a:r>
            <a:endParaRPr lang="tr-TR" altLang="tr-TR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altLang="tr-TR" b="1" dirty="0"/>
              <a:t>S</a:t>
            </a:r>
            <a:r>
              <a:rPr lang="en-US" altLang="tr-TR" b="1" dirty="0"/>
              <a:t>BH</a:t>
            </a:r>
            <a:r>
              <a:rPr lang="tr-TR" altLang="tr-TR" b="1" dirty="0"/>
              <a:t>’</a:t>
            </a:r>
            <a:r>
              <a:rPr lang="tr-TR" altLang="tr-TR" b="1" dirty="0" err="1"/>
              <a:t>nın</a:t>
            </a:r>
            <a:r>
              <a:rPr lang="tr-TR" altLang="tr-TR" b="1" dirty="0"/>
              <a:t> su ile </a:t>
            </a:r>
            <a:r>
              <a:rPr lang="en-US" altLang="tr-TR" b="1" dirty="0"/>
              <a:t>h</a:t>
            </a:r>
            <a:r>
              <a:rPr lang="tr-TR" altLang="tr-TR" b="1" dirty="0"/>
              <a:t>i</a:t>
            </a:r>
            <a:r>
              <a:rPr lang="en-US" altLang="tr-TR" b="1" dirty="0" err="1"/>
              <a:t>drol</a:t>
            </a:r>
            <a:r>
              <a:rPr lang="tr-TR" altLang="tr-TR" b="1" dirty="0"/>
              <a:t>izi ile hidrojen üretimi için </a:t>
            </a:r>
            <a:r>
              <a:rPr lang="az-Latn-AZ" altLang="tr-TR" b="1" dirty="0"/>
              <a:t>t</a:t>
            </a:r>
            <a:r>
              <a:rPr lang="tr-TR" altLang="tr-TR" b="1" dirty="0" err="1"/>
              <a:t>arafımızca</a:t>
            </a:r>
            <a:r>
              <a:rPr lang="tr-TR" altLang="tr-TR" b="1" dirty="0"/>
              <a:t> yüksek aktivite ve seçiciliğe sahip farklı h</a:t>
            </a:r>
            <a:r>
              <a:rPr lang="en-US" altLang="tr-TR" b="1" dirty="0" err="1"/>
              <a:t>omo</a:t>
            </a:r>
            <a:r>
              <a:rPr lang="tr-TR" altLang="tr-TR" b="1" dirty="0" err="1"/>
              <a:t>jen</a:t>
            </a:r>
            <a:r>
              <a:rPr lang="tr-TR" altLang="tr-TR" b="1" dirty="0"/>
              <a:t> (sıvı)</a:t>
            </a:r>
            <a:r>
              <a:rPr lang="en-US" altLang="tr-TR" b="1" dirty="0"/>
              <a:t> </a:t>
            </a:r>
            <a:r>
              <a:rPr lang="tr-TR" altLang="tr-TR" b="1" dirty="0"/>
              <a:t>ve </a:t>
            </a:r>
            <a:r>
              <a:rPr lang="en-US" altLang="tr-TR" b="1" dirty="0"/>
              <a:t>h</a:t>
            </a:r>
            <a:r>
              <a:rPr lang="tr-TR" altLang="tr-TR" b="1" dirty="0"/>
              <a:t>e</a:t>
            </a:r>
            <a:r>
              <a:rPr lang="en-US" altLang="tr-TR" b="1" dirty="0"/>
              <a:t>t</a:t>
            </a:r>
            <a:r>
              <a:rPr lang="tr-TR" altLang="tr-TR" b="1" dirty="0"/>
              <a:t>e</a:t>
            </a:r>
            <a:r>
              <a:rPr lang="en-US" altLang="tr-TR" b="1" dirty="0" err="1"/>
              <a:t>ro</a:t>
            </a:r>
            <a:r>
              <a:rPr lang="tr-TR" altLang="tr-TR" b="1" dirty="0"/>
              <a:t>je</a:t>
            </a:r>
            <a:r>
              <a:rPr lang="en-US" altLang="tr-TR" b="1" dirty="0"/>
              <a:t>n</a:t>
            </a:r>
            <a:r>
              <a:rPr lang="tr-TR" altLang="tr-TR" b="1" dirty="0"/>
              <a:t>(katı) k</a:t>
            </a:r>
            <a:r>
              <a:rPr lang="en-US" altLang="tr-TR" b="1" dirty="0" err="1"/>
              <a:t>atal</a:t>
            </a:r>
            <a:r>
              <a:rPr lang="tr-TR" altLang="tr-TR" b="1" dirty="0" err="1"/>
              <a:t>izörler</a:t>
            </a:r>
            <a:r>
              <a:rPr lang="tr-TR" altLang="tr-TR" b="1" dirty="0"/>
              <a:t> geliştirilmiştir:</a:t>
            </a:r>
            <a:r>
              <a:rPr lang="en-US" altLang="tr-TR" b="1" dirty="0"/>
              <a:t> </a:t>
            </a:r>
            <a:endParaRPr lang="tr-TR" altLang="tr-TR" b="1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altLang="tr-TR" b="1" dirty="0"/>
              <a:t>Homojen katalizörler, çeşitli organik ve inorganik asitler e</a:t>
            </a:r>
            <a:r>
              <a:rPr lang="az-Latn-AZ" altLang="tr-TR" b="1" dirty="0"/>
              <a:t>sasında</a:t>
            </a:r>
            <a:r>
              <a:rPr lang="tr-TR" altLang="tr-TR" b="1" dirty="0"/>
              <a:t>  </a:t>
            </a:r>
            <a:r>
              <a:rPr lang="az-Latn-AZ" altLang="tr-TR" b="1" dirty="0"/>
              <a:t>hazırlanmış</a:t>
            </a:r>
            <a:r>
              <a:rPr lang="tr-TR" altLang="tr-TR" b="1" dirty="0"/>
              <a:t>t</a:t>
            </a:r>
            <a:r>
              <a:rPr lang="az-Latn-AZ" altLang="tr-TR" b="1" dirty="0"/>
              <a:t>ır.</a:t>
            </a:r>
            <a:endParaRPr lang="tr-TR" altLang="tr-TR" b="1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altLang="tr-TR" b="1" dirty="0"/>
              <a:t>Heterojen katalizörler, Al2O3, SiO2, Doğal </a:t>
            </a:r>
            <a:r>
              <a:rPr lang="tr-TR" altLang="tr-TR" b="1" dirty="0" err="1"/>
              <a:t>Zeolitler</a:t>
            </a:r>
            <a:r>
              <a:rPr lang="tr-TR" altLang="tr-TR" b="1" dirty="0"/>
              <a:t> vb. gibi destek malzemeleri ve </a:t>
            </a:r>
            <a:r>
              <a:rPr lang="tr-TR" altLang="tr-TR" b="1" dirty="0" err="1"/>
              <a:t>Co</a:t>
            </a:r>
            <a:r>
              <a:rPr lang="tr-TR" altLang="tr-TR" b="1" dirty="0"/>
              <a:t>, </a:t>
            </a:r>
            <a:r>
              <a:rPr lang="tr-TR" altLang="tr-TR" b="1" dirty="0" err="1"/>
              <a:t>Ni</a:t>
            </a:r>
            <a:r>
              <a:rPr lang="tr-TR" altLang="tr-TR" b="1" dirty="0"/>
              <a:t> vb. gibi aktif metaller temelinde geliştirilmiştir.  </a:t>
            </a:r>
            <a:r>
              <a:rPr lang="tr-TR" altLang="tr-TR" b="1" baseline="-25000" dirty="0"/>
              <a:t>             </a:t>
            </a:r>
            <a:endParaRPr lang="tr-TR" altLang="tr-TR" b="1" dirty="0"/>
          </a:p>
          <a:p>
            <a:pPr marL="0" indent="0" eaLnBrk="1" hangingPunct="1">
              <a:buNone/>
            </a:pPr>
            <a:endParaRPr lang="tr-TR" altLang="tr-TR" sz="3200" b="1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tr-TR" altLang="tr-TR" sz="8000" b="1" dirty="0"/>
          </a:p>
          <a:p>
            <a:pPr eaLnBrk="1" hangingPunct="1"/>
            <a:endParaRPr lang="tr-TR" altLang="tr-TR" sz="7200" dirty="0"/>
          </a:p>
        </p:txBody>
      </p:sp>
      <p:sp>
        <p:nvSpPr>
          <p:cNvPr id="61444" name="3 Slayt Numarası Yer Tutucusu">
            <a:extLst>
              <a:ext uri="{FF2B5EF4-FFF2-40B4-BE49-F238E27FC236}">
                <a16:creationId xmlns:a16="http://schemas.microsoft.com/office/drawing/2014/main" id="{1E19D67C-F61D-4597-86E9-9EFB36836C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831C98D-F53F-45AD-9107-E696D0AE8AB9}" type="slidenum">
              <a:rPr lang="tr-TR" altLang="tr-TR" sz="1000" smtClean="0">
                <a:solidFill>
                  <a:srgbClr val="A1B4B7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tr-TR" altLang="tr-TR" sz="1000">
              <a:solidFill>
                <a:srgbClr val="A1B4B7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F302FFE-814D-426F-9E39-3627E30D0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94664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b="1" dirty="0"/>
              <a:t>Seçilmiş en etkin heterojen ve homojen katalizörler üzerinde </a:t>
            </a:r>
            <a:r>
              <a:rPr lang="tr-TR" b="1" dirty="0" err="1"/>
              <a:t>SBH’nın</a:t>
            </a:r>
            <a:r>
              <a:rPr lang="tr-TR" b="1" dirty="0"/>
              <a:t> hidrolizi sürecinin maksimum H2 verimliliğine sahip optimum koşullar(sıcaklık, SBH ve </a:t>
            </a:r>
            <a:r>
              <a:rPr lang="tr-TR" b="1" dirty="0" err="1"/>
              <a:t>NaOH</a:t>
            </a:r>
            <a:r>
              <a:rPr lang="tr-TR" b="1" dirty="0"/>
              <a:t> </a:t>
            </a:r>
            <a:r>
              <a:rPr lang="tr-TR" b="1" dirty="0" err="1"/>
              <a:t>derişimleri</a:t>
            </a:r>
            <a:r>
              <a:rPr lang="tr-TR" b="1" dirty="0"/>
              <a:t> vb.) tespit edilmiştir.</a:t>
            </a:r>
          </a:p>
          <a:p>
            <a:pPr marL="0" indent="0">
              <a:buNone/>
            </a:pPr>
            <a:endParaRPr lang="tr-TR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b="1" dirty="0"/>
              <a:t>Hidroliz sonucu elde edilen Hidrojenin %100 saf olduğu ve hiçbir ara işleme tabi tutulmaksızın doğrudan yakıt hücrelerinde kullanılabilirliği belirlenmiştir.</a:t>
            </a:r>
          </a:p>
          <a:p>
            <a:endParaRPr lang="tr-TR" sz="3200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981BC8D-A58C-4C4A-84A2-B700846E6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8BA56-F8A2-4438-B8B7-DDB66D01DE87}" type="slidenum">
              <a:rPr lang="tr-TR" altLang="tr-TR" smtClean="0"/>
              <a:pPr>
                <a:defRPr/>
              </a:pPr>
              <a:t>27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7798578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2 İçerik Yer Tutucusu">
            <a:extLst>
              <a:ext uri="{FF2B5EF4-FFF2-40B4-BE49-F238E27FC236}">
                <a16:creationId xmlns:a16="http://schemas.microsoft.com/office/drawing/2014/main" id="{EDBFD499-3FD4-459B-9B87-21290C5EC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692695"/>
            <a:ext cx="8183562" cy="5616625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endParaRPr lang="tr-TR" altLang="tr-TR" dirty="0"/>
          </a:p>
          <a:p>
            <a:pPr marL="0" indent="0">
              <a:buNone/>
            </a:pPr>
            <a:endParaRPr lang="tr-TR" alt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altLang="tr-TR" sz="2400" b="1" dirty="0" err="1"/>
              <a:t>SBH’nın</a:t>
            </a:r>
            <a:r>
              <a:rPr lang="tr-TR" altLang="tr-TR" sz="2400" b="1" dirty="0"/>
              <a:t> bir enerji kaynağı olarak değişik alanlarda uygulanabilmesi için, onun hidrolizi sonucu elde edilen H2’nin Yakıt Pillerinde yüksek verimlilikle elektrik enerjisine dönüştürülmesi gerekmektedir.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altLang="tr-TR" sz="2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altLang="tr-TR" sz="2400" b="1" dirty="0"/>
              <a:t>Günümüzde, Elektro-kimyasal Jeneratörler olarak kabul edilen Yakıt Pillerinin değişik tipleri mevcut olmaktadır. Lakin, performansları ve uygulama alanlarına göre en önemlileri PEM (Polimer Elektrolit </a:t>
            </a:r>
            <a:r>
              <a:rPr lang="tr-TR" altLang="tr-TR" sz="2400" b="1" dirty="0" err="1"/>
              <a:t>Membranlı</a:t>
            </a:r>
            <a:r>
              <a:rPr lang="tr-TR" altLang="tr-TR" sz="2400" b="1" dirty="0"/>
              <a:t>) Yakıt Pili ve Katı Oksit Yakıt Pili (KOYP) olmaktadır.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altLang="tr-TR" dirty="0"/>
          </a:p>
        </p:txBody>
      </p:sp>
      <p:sp>
        <p:nvSpPr>
          <p:cNvPr id="2" name="1 Başlık">
            <a:extLst>
              <a:ext uri="{FF2B5EF4-FFF2-40B4-BE49-F238E27FC236}">
                <a16:creationId xmlns:a16="http://schemas.microsoft.com/office/drawing/2014/main" id="{EF491780-31EA-4B0C-8620-AD254AFF6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181" y="692695"/>
            <a:ext cx="8183563" cy="91214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r-TR" sz="3200" dirty="0" err="1">
                <a:solidFill>
                  <a:schemeClr val="accent1"/>
                </a:solidFill>
                <a:effectLst/>
                <a:latin typeface="+mn-lt"/>
              </a:rPr>
              <a:t>SBH’den</a:t>
            </a:r>
            <a:r>
              <a:rPr lang="tr-TR" sz="3200" dirty="0">
                <a:solidFill>
                  <a:schemeClr val="accent1"/>
                </a:solidFill>
                <a:effectLst/>
                <a:latin typeface="+mn-lt"/>
              </a:rPr>
              <a:t> ELDE</a:t>
            </a:r>
            <a:r>
              <a:rPr lang="ru-RU" sz="3200" dirty="0">
                <a:solidFill>
                  <a:schemeClr val="accent1"/>
                </a:solidFill>
                <a:effectLst/>
                <a:latin typeface="+mn-lt"/>
              </a:rPr>
              <a:t> </a:t>
            </a:r>
            <a:r>
              <a:rPr lang="tr-TR" sz="3200" dirty="0">
                <a:solidFill>
                  <a:schemeClr val="accent1"/>
                </a:solidFill>
                <a:effectLst/>
                <a:latin typeface="+mn-lt"/>
              </a:rPr>
              <a:t>EDİLEN </a:t>
            </a:r>
            <a:r>
              <a:rPr lang="en-US" sz="3200" dirty="0">
                <a:solidFill>
                  <a:schemeClr val="accent1"/>
                </a:solidFill>
                <a:effectLst/>
                <a:latin typeface="+mn-lt"/>
              </a:rPr>
              <a:t>HYDRO</a:t>
            </a:r>
            <a:r>
              <a:rPr lang="tr-TR" sz="3200" dirty="0">
                <a:solidFill>
                  <a:schemeClr val="accent1"/>
                </a:solidFill>
                <a:effectLst/>
                <a:latin typeface="+mn-lt"/>
              </a:rPr>
              <a:t>JE</a:t>
            </a:r>
            <a:r>
              <a:rPr lang="en-US" sz="3200" dirty="0">
                <a:solidFill>
                  <a:schemeClr val="accent1"/>
                </a:solidFill>
                <a:effectLst/>
                <a:latin typeface="+mn-lt"/>
              </a:rPr>
              <a:t>N</a:t>
            </a:r>
            <a:r>
              <a:rPr lang="tr-TR" sz="3200" dirty="0">
                <a:solidFill>
                  <a:schemeClr val="accent1"/>
                </a:solidFill>
                <a:effectLst/>
                <a:latin typeface="+mn-lt"/>
              </a:rPr>
              <a:t>İN YAKIT PİLLERİNDE UYGULANMASI</a:t>
            </a:r>
            <a:endParaRPr lang="tr-TR" sz="3200" dirty="0">
              <a:effectLst/>
              <a:latin typeface="+mn-lt"/>
            </a:endParaRPr>
          </a:p>
        </p:txBody>
      </p:sp>
      <p:sp>
        <p:nvSpPr>
          <p:cNvPr id="69636" name="3 Slayt Numarası Yer Tutucusu">
            <a:extLst>
              <a:ext uri="{FF2B5EF4-FFF2-40B4-BE49-F238E27FC236}">
                <a16:creationId xmlns:a16="http://schemas.microsoft.com/office/drawing/2014/main" id="{61D88864-7017-471F-8D0F-916C5F48B6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F4F94E3-D8A1-4607-B118-5B358D0B7074}" type="slidenum">
              <a:rPr lang="tr-TR" altLang="tr-TR" sz="1000" smtClean="0">
                <a:solidFill>
                  <a:srgbClr val="A1B4B7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tr-TR" altLang="tr-TR" sz="1000">
              <a:solidFill>
                <a:srgbClr val="A1B4B7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4">
            <a:extLst>
              <a:ext uri="{FF2B5EF4-FFF2-40B4-BE49-F238E27FC236}">
                <a16:creationId xmlns:a16="http://schemas.microsoft.com/office/drawing/2014/main" id="{E2547295-4FB4-413E-A1E4-27A33E3A9010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052513"/>
            <a:ext cx="8139113" cy="446563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2 İçerik Yer Tutucusu">
            <a:extLst>
              <a:ext uri="{FF2B5EF4-FFF2-40B4-BE49-F238E27FC236}">
                <a16:creationId xmlns:a16="http://schemas.microsoft.com/office/drawing/2014/main" id="{0BB92624-AA43-4AA7-A17E-732D5760B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381000"/>
            <a:ext cx="8183562" cy="600075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tr-TR" altLang="tr-TR" sz="3200" b="1" dirty="0"/>
              <a:t>G</a:t>
            </a:r>
            <a:r>
              <a:rPr lang="az-Latn-AZ" altLang="tr-TR" sz="3200" b="1" dirty="0"/>
              <a:t>ünümüzd</a:t>
            </a:r>
            <a:r>
              <a:rPr lang="tr-TR" altLang="tr-TR" sz="3200" b="1" dirty="0"/>
              <a:t>e,</a:t>
            </a:r>
            <a:r>
              <a:rPr lang="az-Latn-AZ" altLang="tr-TR" sz="3200" b="1" dirty="0"/>
              <a:t> </a:t>
            </a:r>
            <a:r>
              <a:rPr lang="tr-TR" altLang="tr-TR" sz="3200" b="1" dirty="0"/>
              <a:t>çevreye</a:t>
            </a:r>
            <a:r>
              <a:rPr lang="az-Latn-AZ" altLang="tr-TR" sz="3200" b="1" dirty="0"/>
              <a:t> </a:t>
            </a:r>
            <a:r>
              <a:rPr lang="tr-TR" altLang="tr-TR" sz="3200" b="1" dirty="0"/>
              <a:t>zarar vermeyen</a:t>
            </a:r>
            <a:r>
              <a:rPr lang="az-Latn-AZ" altLang="tr-TR" sz="3200" b="1" dirty="0"/>
              <a:t>, y</a:t>
            </a:r>
            <a:r>
              <a:rPr lang="tr-TR" altLang="tr-TR" sz="3200" b="1" dirty="0"/>
              <a:t>e</a:t>
            </a:r>
            <a:r>
              <a:rPr lang="az-Latn-AZ" altLang="tr-TR" sz="3200" b="1" dirty="0"/>
              <a:t>nil</a:t>
            </a:r>
            <a:r>
              <a:rPr lang="tr-TR" altLang="tr-TR" sz="3200" b="1" dirty="0"/>
              <a:t>ene</a:t>
            </a:r>
            <a:r>
              <a:rPr lang="az-Latn-AZ" altLang="tr-TR" sz="3200" b="1" dirty="0"/>
              <a:t>bil</a:t>
            </a:r>
            <a:r>
              <a:rPr lang="tr-TR" altLang="tr-TR" sz="3200" b="1" dirty="0"/>
              <a:t>ir (güneş, rüzgar, dalga vb.)</a:t>
            </a:r>
            <a:r>
              <a:rPr lang="az-Latn-AZ" altLang="tr-TR" sz="3200" b="1" dirty="0"/>
              <a:t>, t</a:t>
            </a:r>
            <a:r>
              <a:rPr lang="tr-TR" altLang="tr-TR" sz="3200" b="1" dirty="0"/>
              <a:t>e</a:t>
            </a:r>
            <a:r>
              <a:rPr lang="az-Latn-AZ" altLang="tr-TR" sz="3200" b="1" dirty="0"/>
              <a:t>miz v</a:t>
            </a:r>
            <a:r>
              <a:rPr lang="tr-TR" altLang="tr-TR" sz="3200" b="1" dirty="0"/>
              <a:t>e</a:t>
            </a:r>
            <a:r>
              <a:rPr lang="az-Latn-AZ" altLang="tr-TR" sz="3200" b="1" dirty="0"/>
              <a:t> t</a:t>
            </a:r>
            <a:r>
              <a:rPr lang="tr-TR" altLang="tr-TR" sz="3200" b="1" dirty="0"/>
              <a:t>e</a:t>
            </a:r>
            <a:r>
              <a:rPr lang="az-Latn-AZ" altLang="tr-TR" sz="3200" b="1" dirty="0"/>
              <a:t>hlük</a:t>
            </a:r>
            <a:r>
              <a:rPr lang="tr-TR" altLang="tr-TR" sz="3200" b="1" dirty="0"/>
              <a:t>e</a:t>
            </a:r>
            <a:r>
              <a:rPr lang="az-Latn-AZ" altLang="tr-TR" sz="3200" b="1" dirty="0"/>
              <a:t>siz</a:t>
            </a:r>
            <a:r>
              <a:rPr lang="tr-TR" altLang="tr-TR" sz="3200" b="1" dirty="0"/>
              <a:t> e</a:t>
            </a:r>
            <a:r>
              <a:rPr lang="az-Latn-AZ" altLang="tr-TR" sz="3200" b="1" dirty="0"/>
              <a:t>n</a:t>
            </a:r>
            <a:r>
              <a:rPr lang="tr-TR" altLang="tr-TR" sz="3200" b="1" dirty="0"/>
              <a:t>e</a:t>
            </a:r>
            <a:r>
              <a:rPr lang="az-Latn-AZ" altLang="tr-TR" sz="3200" b="1" dirty="0"/>
              <a:t>rji </a:t>
            </a:r>
            <a:r>
              <a:rPr lang="tr-TR" altLang="tr-TR" sz="3200" b="1" dirty="0"/>
              <a:t>kaynaklarının</a:t>
            </a:r>
            <a:r>
              <a:rPr lang="az-Latn-AZ" altLang="tr-TR" sz="3200" b="1" dirty="0"/>
              <a:t> </a:t>
            </a:r>
            <a:r>
              <a:rPr lang="tr-TR" altLang="tr-TR" sz="3200" b="1" dirty="0"/>
              <a:t>geliştirilmesi üzerine dünyada</a:t>
            </a:r>
            <a:r>
              <a:rPr lang="az-Latn-AZ" altLang="tr-TR" sz="3200" b="1" dirty="0"/>
              <a:t> ciddi </a:t>
            </a:r>
            <a:r>
              <a:rPr lang="tr-TR" altLang="tr-TR" sz="3200" b="1" dirty="0"/>
              <a:t>araştırma</a:t>
            </a:r>
            <a:r>
              <a:rPr lang="az-Latn-AZ" altLang="tr-TR" sz="3200" b="1" dirty="0"/>
              <a:t>lar </a:t>
            </a:r>
            <a:r>
              <a:rPr lang="tr-TR" altLang="tr-TR" sz="3200" b="1" dirty="0"/>
              <a:t>aparılmakta</a:t>
            </a:r>
            <a:r>
              <a:rPr lang="az-Latn-AZ" altLang="tr-TR" sz="3200" b="1" dirty="0"/>
              <a:t> v</a:t>
            </a:r>
            <a:r>
              <a:rPr lang="tr-TR" altLang="tr-TR" sz="3200" b="1" dirty="0"/>
              <a:t>e</a:t>
            </a:r>
            <a:r>
              <a:rPr lang="az-Latn-AZ" altLang="tr-TR" sz="3200" b="1" dirty="0"/>
              <a:t> b</a:t>
            </a:r>
            <a:r>
              <a:rPr lang="tr-TR" altLang="tr-TR" sz="3200" b="1" dirty="0"/>
              <a:t>ü</a:t>
            </a:r>
            <a:r>
              <a:rPr lang="az-Latn-AZ" altLang="tr-TR" sz="3200" b="1" dirty="0"/>
              <a:t>yük</a:t>
            </a:r>
            <a:r>
              <a:rPr lang="tr-TR" altLang="tr-TR" sz="3200" b="1" dirty="0"/>
              <a:t> yatırımlar yapılmaktadır</a:t>
            </a:r>
            <a:r>
              <a:rPr lang="az-Latn-AZ" altLang="tr-TR" sz="3200" b="1" dirty="0"/>
              <a:t>.</a:t>
            </a:r>
            <a:endParaRPr lang="tr-TR" altLang="tr-TR" sz="3200" b="1" dirty="0"/>
          </a:p>
          <a:p>
            <a:pPr>
              <a:buFont typeface="Wingdings 2" panose="05020102010507070707" pitchFamily="18" charset="2"/>
              <a:buNone/>
              <a:defRPr/>
            </a:pPr>
            <a:endParaRPr lang="tr-TR" altLang="tr-TR" sz="3200" b="1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az-Latn-AZ" altLang="tr-TR" sz="3200" b="1" dirty="0"/>
              <a:t>Bu araştırmalar</a:t>
            </a:r>
            <a:r>
              <a:rPr lang="tr-TR" altLang="tr-TR" sz="3200" b="1" dirty="0"/>
              <a:t> gösterir ki: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az-Latn-AZ" altLang="tr-TR" sz="3200" b="1" dirty="0"/>
              <a:t>XXI </a:t>
            </a:r>
            <a:r>
              <a:rPr lang="tr-TR" altLang="tr-TR" sz="3200" b="1" dirty="0"/>
              <a:t>asırda </a:t>
            </a:r>
            <a:r>
              <a:rPr lang="az-Latn-AZ" altLang="tr-TR" sz="3200" b="1" dirty="0"/>
              <a:t> insanlı</a:t>
            </a:r>
            <a:r>
              <a:rPr lang="tr-TR" altLang="tr-TR" sz="3200" b="1" dirty="0"/>
              <a:t>k</a:t>
            </a:r>
            <a:r>
              <a:rPr lang="az-Latn-AZ" altLang="tr-TR" sz="3200" b="1" dirty="0"/>
              <a:t> tari</a:t>
            </a:r>
            <a:r>
              <a:rPr lang="tr-TR" altLang="tr-TR" sz="3200" b="1" dirty="0"/>
              <a:t>h</a:t>
            </a:r>
            <a:r>
              <a:rPr lang="az-Latn-AZ" altLang="tr-TR" sz="3200" b="1" dirty="0"/>
              <a:t>in</a:t>
            </a:r>
            <a:r>
              <a:rPr lang="tr-TR" altLang="tr-TR" sz="3200" b="1" dirty="0"/>
              <a:t>e</a:t>
            </a:r>
            <a:r>
              <a:rPr lang="az-Latn-AZ" altLang="tr-TR" sz="3200" b="1" dirty="0"/>
              <a:t> </a:t>
            </a:r>
            <a:r>
              <a:rPr lang="tr-TR" altLang="tr-TR" sz="3200" b="1" dirty="0"/>
              <a:t>H</a:t>
            </a:r>
            <a:r>
              <a:rPr lang="az-Latn-AZ" altLang="tr-TR" sz="3200" b="1" dirty="0"/>
              <a:t>idro</a:t>
            </a:r>
            <a:r>
              <a:rPr lang="tr-TR" altLang="tr-TR" sz="3200" b="1" dirty="0"/>
              <a:t>je</a:t>
            </a:r>
            <a:r>
              <a:rPr lang="az-Latn-AZ" altLang="tr-TR" sz="3200" b="1" dirty="0"/>
              <a:t>n </a:t>
            </a:r>
            <a:r>
              <a:rPr lang="tr-TR" altLang="tr-TR" sz="3200" b="1" dirty="0"/>
              <a:t>   E</a:t>
            </a:r>
            <a:r>
              <a:rPr lang="az-Latn-AZ" altLang="tr-TR" sz="3200" b="1" dirty="0"/>
              <a:t>n</a:t>
            </a:r>
            <a:r>
              <a:rPr lang="tr-TR" altLang="tr-TR" sz="3200" b="1" dirty="0"/>
              <a:t>e</a:t>
            </a:r>
            <a:r>
              <a:rPr lang="az-Latn-AZ" altLang="tr-TR" sz="3200" b="1" dirty="0"/>
              <a:t>rjisi dam</a:t>
            </a:r>
            <a:r>
              <a:rPr lang="tr-TR" altLang="tr-TR" sz="3200" b="1" dirty="0"/>
              <a:t>g</a:t>
            </a:r>
            <a:r>
              <a:rPr lang="az-Latn-AZ" altLang="tr-TR" sz="3200" b="1" dirty="0"/>
              <a:t>asını</a:t>
            </a:r>
            <a:r>
              <a:rPr lang="tr-TR" altLang="tr-TR" sz="3200" b="1" dirty="0"/>
              <a:t> </a:t>
            </a:r>
            <a:r>
              <a:rPr lang="az-Latn-AZ" altLang="tr-TR" sz="3200" b="1" dirty="0"/>
              <a:t>vuraca</a:t>
            </a:r>
            <a:r>
              <a:rPr lang="tr-TR" altLang="tr-TR" sz="3200" b="1" dirty="0" err="1"/>
              <a:t>kt</a:t>
            </a:r>
            <a:r>
              <a:rPr lang="az-Latn-AZ" altLang="tr-TR" sz="3200" b="1" dirty="0"/>
              <a:t>ır.</a:t>
            </a:r>
            <a:r>
              <a:rPr lang="tr-TR" altLang="tr-TR" sz="3200" b="1" dirty="0"/>
              <a:t>  </a:t>
            </a:r>
            <a:r>
              <a:rPr lang="az-Latn-AZ" altLang="tr-TR" sz="3200" b="1" dirty="0"/>
              <a:t> </a:t>
            </a:r>
            <a:endParaRPr lang="tr-TR" altLang="tr-TR" sz="3200" b="1" dirty="0"/>
          </a:p>
          <a:p>
            <a:pPr>
              <a:defRPr/>
            </a:pPr>
            <a:endParaRPr lang="tr-TR" altLang="tr-TR" sz="2400" b="1" dirty="0"/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az-Latn-AZ" altLang="tr-TR" b="1" dirty="0"/>
              <a:t> </a:t>
            </a:r>
            <a:endParaRPr lang="tr-TR" altLang="tr-TR" b="1" dirty="0"/>
          </a:p>
        </p:txBody>
      </p:sp>
      <p:sp>
        <p:nvSpPr>
          <p:cNvPr id="10243" name="3 Slayt Numarası Yer Tutucusu">
            <a:extLst>
              <a:ext uri="{FF2B5EF4-FFF2-40B4-BE49-F238E27FC236}">
                <a16:creationId xmlns:a16="http://schemas.microsoft.com/office/drawing/2014/main" id="{1620DC23-4895-416A-B7CA-4DE8EA8CFA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30D262A-E8C4-4500-8586-62A4A1A4323C}" type="slidenum">
              <a:rPr lang="tr-TR" altLang="tr-TR" sz="1000" smtClean="0">
                <a:solidFill>
                  <a:srgbClr val="A1B4B7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tr-TR" altLang="tr-TR" sz="1000">
              <a:solidFill>
                <a:srgbClr val="A1B4B7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CE7B912-95E6-463B-9ACD-FDB2C4D94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623" y="381000"/>
            <a:ext cx="8437240" cy="6096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altLang="tr-TR" sz="2400" b="1" dirty="0">
                <a:solidFill>
                  <a:schemeClr val="accent1"/>
                </a:solidFill>
              </a:rPr>
              <a:t>Mevcut klasik sistemlere göre Yakıt Pillerinin önemli üstünlükleri:</a:t>
            </a:r>
          </a:p>
          <a:p>
            <a:pPr marL="0" indent="0">
              <a:buNone/>
            </a:pPr>
            <a:r>
              <a:rPr lang="tr-TR" altLang="tr-TR" sz="2400" b="1" dirty="0"/>
              <a:t>   - Yüksek verimlikle(%50-55; </a:t>
            </a:r>
            <a:r>
              <a:rPr lang="tr-TR" altLang="tr-TR" sz="2400" b="1" dirty="0" err="1"/>
              <a:t>kojeneratör</a:t>
            </a:r>
            <a:r>
              <a:rPr lang="tr-TR" altLang="tr-TR" sz="2400" b="1" dirty="0"/>
              <a:t> sistemi ile %65-70) kimyasal enerjini direk olarak elektrik enerjisine dönüştürmeleri;</a:t>
            </a:r>
          </a:p>
          <a:p>
            <a:pPr marL="0" indent="0">
              <a:buNone/>
            </a:pPr>
            <a:r>
              <a:rPr lang="tr-TR" altLang="tr-TR" sz="2400" b="1" dirty="0"/>
              <a:t>   - Çevremizi kirletmemeleri ve gürültü yapmamaları;  </a:t>
            </a:r>
          </a:p>
          <a:p>
            <a:pPr marL="0" indent="0">
              <a:buNone/>
            </a:pPr>
            <a:r>
              <a:rPr lang="tr-TR" altLang="tr-TR" sz="2400" b="1" dirty="0"/>
              <a:t>   - </a:t>
            </a:r>
            <a:r>
              <a:rPr lang="tr-TR" altLang="tr-TR" sz="2400" b="1" dirty="0" err="1"/>
              <a:t>Modülyer</a:t>
            </a:r>
            <a:r>
              <a:rPr lang="tr-TR" altLang="tr-TR" sz="2400" b="1" dirty="0"/>
              <a:t> olmaları;</a:t>
            </a:r>
            <a:r>
              <a:rPr lang="az-Latn-AZ" altLang="tr-TR" sz="2400" dirty="0"/>
              <a:t> </a:t>
            </a:r>
            <a:endParaRPr lang="tr-TR" altLang="tr-TR" sz="2400" dirty="0"/>
          </a:p>
          <a:p>
            <a:pPr marL="0" indent="0">
              <a:buNone/>
            </a:pPr>
            <a:r>
              <a:rPr lang="tr-TR" altLang="tr-TR" sz="2400" dirty="0"/>
              <a:t>   - </a:t>
            </a:r>
            <a:r>
              <a:rPr lang="az-Latn-AZ" altLang="tr-TR" sz="2400" b="1" dirty="0"/>
              <a:t>Elektrik enerjisin</a:t>
            </a:r>
            <a:r>
              <a:rPr lang="tr-TR" altLang="tr-TR" sz="2400" b="1" dirty="0"/>
              <a:t>in</a:t>
            </a:r>
            <a:r>
              <a:rPr lang="az-Latn-AZ" altLang="tr-TR" sz="2400" b="1" dirty="0"/>
              <a:t> </a:t>
            </a:r>
            <a:r>
              <a:rPr lang="tr-TR" altLang="tr-TR" sz="2400" b="1" dirty="0"/>
              <a:t>yanı sıra</a:t>
            </a:r>
            <a:r>
              <a:rPr lang="az-Latn-AZ" altLang="tr-TR" sz="2400" b="1" dirty="0"/>
              <a:t>, saf su v</a:t>
            </a:r>
            <a:r>
              <a:rPr lang="tr-TR" altLang="tr-TR" sz="2400" b="1" dirty="0"/>
              <a:t>e</a:t>
            </a:r>
            <a:r>
              <a:rPr lang="az-Latn-AZ" altLang="tr-TR" sz="2400" b="1" dirty="0"/>
              <a:t> </a:t>
            </a:r>
            <a:r>
              <a:rPr lang="tr-TR" altLang="tr-TR" sz="2400" b="1" dirty="0"/>
              <a:t>ısı üretimi.</a:t>
            </a:r>
            <a:r>
              <a:rPr lang="az-Latn-AZ" altLang="tr-TR" sz="2400" b="1" dirty="0"/>
              <a:t> </a:t>
            </a:r>
            <a:endParaRPr lang="tr-TR" altLang="tr-TR" sz="2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altLang="tr-TR" sz="2400" b="1" dirty="0"/>
              <a:t>Günümüzde, Yakıt Pillerinin yaygınlaşmasını engelleyen esas nedenlerden biri, onların yüksek maliyetidir.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altLang="tr-TR" sz="2400" b="1" dirty="0"/>
              <a:t>Bu nedenle, hal hazırda ekonomik ve teknolojik açıdan daha üstün Yakıt Pillerinin geliştirilmesi için dünya çapında ciddi çalışmalar yapılmaktadır. </a:t>
            </a:r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0CDAAB1-6C3B-430A-A44B-CE0E1889A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8BA56-F8A2-4438-B8B7-DDB66D01DE87}" type="slidenum">
              <a:rPr lang="tr-TR" altLang="tr-TR" smtClean="0"/>
              <a:pPr>
                <a:defRPr/>
              </a:pPr>
              <a:t>30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814836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Başlık">
            <a:extLst>
              <a:ext uri="{FF2B5EF4-FFF2-40B4-BE49-F238E27FC236}">
                <a16:creationId xmlns:a16="http://schemas.microsoft.com/office/drawing/2014/main" id="{9F18661C-351B-4591-B443-B7249527D429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642938" y="500063"/>
            <a:ext cx="8229600" cy="142875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br>
              <a:rPr lang="tr-TR" sz="3200" dirty="0"/>
            </a:br>
            <a:br>
              <a:rPr lang="tr-TR" sz="3200" dirty="0"/>
            </a:br>
            <a:br>
              <a:rPr lang="tr-TR" sz="3200" dirty="0"/>
            </a:br>
            <a:br>
              <a:rPr lang="tr-TR" sz="3200" dirty="0"/>
            </a:br>
            <a:r>
              <a:rPr lang="tr-TR" sz="3200" dirty="0"/>
              <a:t>Polimer Elektrolit</a:t>
            </a:r>
            <a:r>
              <a:rPr lang="en-US" sz="3200" dirty="0"/>
              <a:t> M</a:t>
            </a:r>
            <a:r>
              <a:rPr lang="tr-TR" sz="3200" dirty="0"/>
              <a:t>e</a:t>
            </a:r>
            <a:r>
              <a:rPr lang="en-US" sz="3200" dirty="0" err="1"/>
              <a:t>mbra</a:t>
            </a:r>
            <a:r>
              <a:rPr lang="tr-TR" sz="3200" dirty="0" err="1"/>
              <a:t>nlı</a:t>
            </a:r>
            <a:r>
              <a:rPr lang="en-US" sz="3200" dirty="0"/>
              <a:t> (P</a:t>
            </a:r>
            <a:r>
              <a:rPr lang="tr-TR" sz="3200" dirty="0"/>
              <a:t>E</a:t>
            </a:r>
            <a:r>
              <a:rPr lang="en-US" sz="3200" dirty="0"/>
              <a:t>M) </a:t>
            </a:r>
            <a:r>
              <a:rPr lang="tr-TR" sz="3200" dirty="0"/>
              <a:t>Yakıt Pilinin Çalışma </a:t>
            </a:r>
            <a:r>
              <a:rPr lang="en-US" sz="3200" dirty="0"/>
              <a:t> </a:t>
            </a:r>
            <a:r>
              <a:rPr lang="tr-TR" sz="3200" dirty="0" err="1"/>
              <a:t>Prensipi</a:t>
            </a:r>
            <a:br>
              <a:rPr lang="tr-TR" sz="3200" dirty="0"/>
            </a:br>
            <a:endParaRPr lang="tr-TR" sz="3200" dirty="0">
              <a:solidFill>
                <a:schemeClr val="accent1"/>
              </a:solidFill>
              <a:effectLst/>
            </a:endParaRPr>
          </a:p>
        </p:txBody>
      </p:sp>
      <p:sp>
        <p:nvSpPr>
          <p:cNvPr id="88067" name="3 Slayt Numarası Yer Tutucusu">
            <a:extLst>
              <a:ext uri="{FF2B5EF4-FFF2-40B4-BE49-F238E27FC236}">
                <a16:creationId xmlns:a16="http://schemas.microsoft.com/office/drawing/2014/main" id="{985CAC28-B1D8-441C-A8DA-2CB552ABF80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8348663" y="6111875"/>
            <a:ext cx="457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0C3D28FF-C440-4DE7-8D69-C7217B5D5D41}" type="slidenum">
              <a:rPr lang="tr-TR" altLang="tr-TR" sz="1000" b="0">
                <a:solidFill>
                  <a:srgbClr val="A1B4B7"/>
                </a:solidFill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tr-TR" altLang="tr-TR" sz="1000" b="0">
              <a:solidFill>
                <a:srgbClr val="A1B4B7"/>
              </a:solidFill>
              <a:latin typeface="Verdana" panose="020B0604030504040204" pitchFamily="34" charset="0"/>
            </a:endParaRPr>
          </a:p>
        </p:txBody>
      </p:sp>
      <p:pic>
        <p:nvPicPr>
          <p:cNvPr id="88068" name="Picture 6" descr="http://toocan.com/lunog/media/blogs/misblog/images/pem_fuel_cell.jpg">
            <a:extLst>
              <a:ext uri="{FF2B5EF4-FFF2-40B4-BE49-F238E27FC236}">
                <a16:creationId xmlns:a16="http://schemas.microsoft.com/office/drawing/2014/main" id="{7BDFADDE-9E38-4FE2-8E73-4DED8BB26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64" y="1678940"/>
            <a:ext cx="757237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9" descr="dasdasd">
            <a:extLst>
              <a:ext uri="{FF2B5EF4-FFF2-40B4-BE49-F238E27FC236}">
                <a16:creationId xmlns:a16="http://schemas.microsoft.com/office/drawing/2014/main" id="{DA586125-856D-48DC-9E9A-FB4976303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73238"/>
            <a:ext cx="3960813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1" name="Picture 10" descr="hskjad">
            <a:extLst>
              <a:ext uri="{FF2B5EF4-FFF2-40B4-BE49-F238E27FC236}">
                <a16:creationId xmlns:a16="http://schemas.microsoft.com/office/drawing/2014/main" id="{63F39D2D-D2FC-43A4-8E45-DD67C0E0C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836613"/>
            <a:ext cx="395922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3">
            <a:extLst>
              <a:ext uri="{FF2B5EF4-FFF2-40B4-BE49-F238E27FC236}">
                <a16:creationId xmlns:a16="http://schemas.microsoft.com/office/drawing/2014/main" id="{7238A02E-5865-444D-9A5A-1923D5CA0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238" y="530225"/>
            <a:ext cx="8183562" cy="534670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az-Latn-AZ" altLang="tr-TR" sz="3600" dirty="0"/>
              <a:t>  </a:t>
            </a:r>
            <a:r>
              <a:rPr lang="az-Latn-AZ" altLang="tr-TR" sz="3200" b="1" dirty="0">
                <a:solidFill>
                  <a:schemeClr val="accent1"/>
                </a:solidFill>
              </a:rPr>
              <a:t>PEM</a:t>
            </a:r>
            <a:r>
              <a:rPr lang="tr-TR" altLang="tr-TR" sz="3200" b="1" dirty="0">
                <a:solidFill>
                  <a:schemeClr val="accent1"/>
                </a:solidFill>
              </a:rPr>
              <a:t> </a:t>
            </a:r>
            <a:r>
              <a:rPr lang="az-Latn-AZ" altLang="tr-TR" sz="3200" b="1" dirty="0">
                <a:solidFill>
                  <a:schemeClr val="accent1"/>
                </a:solidFill>
              </a:rPr>
              <a:t>Y</a:t>
            </a:r>
            <a:r>
              <a:rPr lang="tr-TR" altLang="tr-TR" sz="3200" b="1" dirty="0">
                <a:solidFill>
                  <a:schemeClr val="accent1"/>
                </a:solidFill>
              </a:rPr>
              <a:t>P</a:t>
            </a:r>
            <a:r>
              <a:rPr lang="az-Latn-AZ" altLang="tr-TR" sz="3200" b="1" dirty="0">
                <a:solidFill>
                  <a:schemeClr val="accent1"/>
                </a:solidFill>
              </a:rPr>
              <a:t>’d</a:t>
            </a:r>
            <a:r>
              <a:rPr lang="tr-TR" altLang="tr-TR" sz="3200" b="1" dirty="0">
                <a:solidFill>
                  <a:schemeClr val="accent1"/>
                </a:solidFill>
              </a:rPr>
              <a:t>e</a:t>
            </a:r>
            <a:r>
              <a:rPr lang="az-Latn-AZ" altLang="tr-TR" sz="3200" b="1" dirty="0">
                <a:solidFill>
                  <a:schemeClr val="accent1"/>
                </a:solidFill>
              </a:rPr>
              <a:t> ano</a:t>
            </a:r>
            <a:r>
              <a:rPr lang="tr-TR" altLang="tr-TR" sz="3200" b="1" dirty="0">
                <a:solidFill>
                  <a:schemeClr val="accent1"/>
                </a:solidFill>
              </a:rPr>
              <a:t>t</a:t>
            </a:r>
            <a:r>
              <a:rPr lang="az-Latn-AZ" altLang="tr-TR" sz="3200" b="1" dirty="0">
                <a:solidFill>
                  <a:schemeClr val="accent1"/>
                </a:solidFill>
              </a:rPr>
              <a:t> v</a:t>
            </a:r>
            <a:r>
              <a:rPr lang="tr-TR" altLang="tr-TR" sz="3200" b="1" dirty="0">
                <a:solidFill>
                  <a:schemeClr val="accent1"/>
                </a:solidFill>
              </a:rPr>
              <a:t>e</a:t>
            </a:r>
            <a:r>
              <a:rPr lang="az-Latn-AZ" altLang="tr-TR" sz="3200" b="1" dirty="0">
                <a:solidFill>
                  <a:schemeClr val="accent1"/>
                </a:solidFill>
              </a:rPr>
              <a:t> kato</a:t>
            </a:r>
            <a:r>
              <a:rPr lang="tr-TR" altLang="tr-TR" sz="3200" b="1" dirty="0">
                <a:solidFill>
                  <a:schemeClr val="accent1"/>
                </a:solidFill>
              </a:rPr>
              <a:t>t</a:t>
            </a:r>
            <a:r>
              <a:rPr lang="az-Latn-AZ" altLang="tr-TR" sz="3200" b="1" dirty="0">
                <a:solidFill>
                  <a:schemeClr val="accent1"/>
                </a:solidFill>
              </a:rPr>
              <a:t>  kataliz</a:t>
            </a:r>
            <a:r>
              <a:rPr lang="tr-TR" altLang="tr-TR" sz="3200" b="1" dirty="0" err="1">
                <a:solidFill>
                  <a:schemeClr val="accent1"/>
                </a:solidFill>
              </a:rPr>
              <a:t>örleri</a:t>
            </a:r>
            <a:r>
              <a:rPr lang="tr-TR" altLang="tr-TR" sz="3200" b="1" dirty="0">
                <a:solidFill>
                  <a:schemeClr val="accent1"/>
                </a:solidFill>
              </a:rPr>
              <a:t> yüzeyinde oluşan</a:t>
            </a:r>
            <a:r>
              <a:rPr lang="az-Latn-AZ" altLang="tr-TR" sz="3200" b="1" dirty="0">
                <a:solidFill>
                  <a:schemeClr val="accent1"/>
                </a:solidFill>
              </a:rPr>
              <a:t> kimy</a:t>
            </a:r>
            <a:r>
              <a:rPr lang="tr-TR" altLang="tr-TR" sz="3200" b="1" dirty="0">
                <a:solidFill>
                  <a:schemeClr val="accent1"/>
                </a:solidFill>
              </a:rPr>
              <a:t>asal</a:t>
            </a:r>
            <a:r>
              <a:rPr lang="az-Latn-AZ" altLang="tr-TR" sz="3200" b="1" dirty="0">
                <a:solidFill>
                  <a:schemeClr val="accent1"/>
                </a:solidFill>
              </a:rPr>
              <a:t>  </a:t>
            </a:r>
            <a:r>
              <a:rPr lang="tr-TR" altLang="tr-TR" sz="3200" b="1" dirty="0">
                <a:solidFill>
                  <a:schemeClr val="accent1"/>
                </a:solidFill>
              </a:rPr>
              <a:t>tepkimeler</a:t>
            </a:r>
            <a:r>
              <a:rPr lang="az-Latn-AZ" altLang="tr-TR" sz="3200" b="1" dirty="0">
                <a:solidFill>
                  <a:schemeClr val="accent1"/>
                </a:solidFill>
              </a:rPr>
              <a:t>: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az-Latn-AZ" altLang="tr-TR" sz="3200" dirty="0"/>
              <a:t> </a:t>
            </a:r>
          </a:p>
          <a:p>
            <a:r>
              <a:rPr lang="az-Latn-AZ" altLang="tr-TR" sz="3200" dirty="0"/>
              <a:t>Ano</a:t>
            </a:r>
            <a:r>
              <a:rPr lang="tr-TR" altLang="tr-TR" sz="3200" dirty="0"/>
              <a:t>t</a:t>
            </a:r>
            <a:r>
              <a:rPr lang="az-Latn-AZ" altLang="tr-TR" sz="3200" dirty="0"/>
              <a:t>: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az-Latn-AZ" altLang="tr-TR" sz="3200" dirty="0">
                <a:cs typeface="Arial" panose="020B0604020202020204" pitchFamily="34" charset="0"/>
              </a:rPr>
              <a:t>   </a:t>
            </a:r>
            <a:r>
              <a:rPr lang="az-Latn-AZ" altLang="tr-TR" sz="3200" dirty="0"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az-Latn-AZ" altLang="tr-TR" sz="3200" baseline="-30000" dirty="0">
                <a:cs typeface="Times New Roman" panose="02020603050405020304" pitchFamily="18" charset="0"/>
              </a:rPr>
              <a:t>2</a:t>
            </a:r>
            <a:r>
              <a:rPr lang="az-Latn-AZ" altLang="tr-TR" sz="3200" dirty="0">
                <a:cs typeface="Times New Roman" panose="02020603050405020304" pitchFamily="18" charset="0"/>
              </a:rPr>
              <a:t>  </a:t>
            </a:r>
            <a:r>
              <a:rPr lang="az-Latn-AZ" altLang="tr-TR" sz="4000" dirty="0">
                <a:cs typeface="Times New Roman" panose="02020603050405020304" pitchFamily="18" charset="0"/>
              </a:rPr>
              <a:t>↔</a:t>
            </a:r>
            <a:r>
              <a:rPr lang="az-Latn-AZ" altLang="tr-TR" sz="3200" dirty="0">
                <a:cs typeface="Times New Roman" panose="02020603050405020304" pitchFamily="18" charset="0"/>
              </a:rPr>
              <a:t> 2 H</a:t>
            </a:r>
            <a:r>
              <a:rPr lang="az-Latn-AZ" altLang="tr-TR" sz="3200" baseline="30000" dirty="0">
                <a:cs typeface="Times New Roman" panose="02020603050405020304" pitchFamily="18" charset="0"/>
              </a:rPr>
              <a:t>+</a:t>
            </a:r>
            <a:r>
              <a:rPr lang="az-Latn-AZ" altLang="tr-TR" sz="3200" dirty="0">
                <a:cs typeface="Times New Roman" panose="02020603050405020304" pitchFamily="18" charset="0"/>
              </a:rPr>
              <a:t> + 2e</a:t>
            </a:r>
            <a:r>
              <a:rPr lang="az-Latn-AZ" altLang="tr-TR" sz="3200" baseline="30000" dirty="0">
                <a:cs typeface="Times New Roman" panose="02020603050405020304" pitchFamily="18" charset="0"/>
              </a:rPr>
              <a:t>-</a:t>
            </a:r>
            <a:r>
              <a:rPr lang="az-Latn-AZ" altLang="tr-TR" sz="3200" dirty="0"/>
              <a:t> </a:t>
            </a:r>
          </a:p>
          <a:p>
            <a:r>
              <a:rPr lang="az-Latn-AZ" altLang="tr-TR" sz="3200" dirty="0"/>
              <a:t>Kato</a:t>
            </a:r>
            <a:r>
              <a:rPr lang="tr-TR" altLang="tr-TR" sz="3200" dirty="0"/>
              <a:t>t</a:t>
            </a:r>
            <a:r>
              <a:rPr lang="az-Latn-AZ" altLang="tr-TR" sz="3200" dirty="0"/>
              <a:t>:</a:t>
            </a:r>
          </a:p>
          <a:p>
            <a:pPr>
              <a:buFont typeface="Wingdings 2" panose="05020102010507070707" pitchFamily="18" charset="2"/>
              <a:buNone/>
            </a:pPr>
            <a:r>
              <a:rPr lang="az-Latn-AZ" altLang="tr-TR" sz="3200" dirty="0"/>
              <a:t>   </a:t>
            </a:r>
            <a:r>
              <a:rPr lang="az-Latn-AZ" altLang="tr-TR" sz="3200" dirty="0">
                <a:cs typeface="Times New Roman" panose="02020603050405020304" pitchFamily="18" charset="0"/>
              </a:rPr>
              <a:t>1/2 O</a:t>
            </a:r>
            <a:r>
              <a:rPr lang="az-Latn-AZ" altLang="tr-TR" sz="3200" baseline="-30000" dirty="0">
                <a:cs typeface="Times New Roman" panose="02020603050405020304" pitchFamily="18" charset="0"/>
              </a:rPr>
              <a:t>2</a:t>
            </a:r>
            <a:r>
              <a:rPr lang="az-Latn-AZ" altLang="tr-TR" sz="3200" dirty="0">
                <a:cs typeface="Times New Roman" panose="02020603050405020304" pitchFamily="18" charset="0"/>
              </a:rPr>
              <a:t> + 2H</a:t>
            </a:r>
            <a:r>
              <a:rPr lang="az-Latn-AZ" altLang="tr-TR" sz="3200" baseline="30000" dirty="0">
                <a:cs typeface="Times New Roman" panose="02020603050405020304" pitchFamily="18" charset="0"/>
              </a:rPr>
              <a:t>+</a:t>
            </a:r>
            <a:r>
              <a:rPr lang="az-Latn-AZ" altLang="tr-TR" sz="3200" dirty="0">
                <a:cs typeface="Times New Roman" panose="02020603050405020304" pitchFamily="18" charset="0"/>
              </a:rPr>
              <a:t> +2e</a:t>
            </a:r>
            <a:r>
              <a:rPr lang="az-Latn-AZ" altLang="tr-TR" sz="3200" baseline="30000" dirty="0">
                <a:cs typeface="Times New Roman" panose="02020603050405020304" pitchFamily="18" charset="0"/>
              </a:rPr>
              <a:t>-</a:t>
            </a:r>
            <a:r>
              <a:rPr lang="az-Latn-AZ" altLang="tr-TR" sz="3200" dirty="0">
                <a:cs typeface="Times New Roman" panose="02020603050405020304" pitchFamily="18" charset="0"/>
              </a:rPr>
              <a:t> </a:t>
            </a:r>
            <a:r>
              <a:rPr lang="az-Latn-AZ" altLang="tr-TR" sz="3600" dirty="0"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az-Latn-AZ" altLang="tr-TR" sz="5400" dirty="0">
                <a:cs typeface="Times New Roman" panose="02020603050405020304" pitchFamily="18" charset="0"/>
              </a:rPr>
              <a:t> </a:t>
            </a:r>
            <a:r>
              <a:rPr lang="az-Latn-AZ" altLang="tr-TR" sz="3200" dirty="0">
                <a:cs typeface="Times New Roman" panose="02020603050405020304" pitchFamily="18" charset="0"/>
              </a:rPr>
              <a:t>H</a:t>
            </a:r>
            <a:r>
              <a:rPr lang="az-Latn-AZ" altLang="tr-TR" sz="3200" baseline="-30000" dirty="0">
                <a:cs typeface="Times New Roman" panose="02020603050405020304" pitchFamily="18" charset="0"/>
              </a:rPr>
              <a:t>2</a:t>
            </a:r>
            <a:r>
              <a:rPr lang="az-Latn-AZ" altLang="tr-TR" sz="3200" dirty="0">
                <a:cs typeface="Times New Roman" panose="02020603050405020304" pitchFamily="18" charset="0"/>
              </a:rPr>
              <a:t>O</a:t>
            </a:r>
            <a:r>
              <a:rPr lang="tr-TR" altLang="tr-TR" sz="3200" dirty="0">
                <a:cs typeface="Times New Roman" panose="02020603050405020304" pitchFamily="18" charset="0"/>
              </a:rPr>
              <a:t> + Isı</a:t>
            </a:r>
            <a:r>
              <a:rPr lang="ru-RU" altLang="tr-TR" sz="3200" dirty="0"/>
              <a:t>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9728D5F-DDEB-4E3D-A93A-2210E48E7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959" y="359664"/>
            <a:ext cx="8183880" cy="611733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SBH ile çalışan Yakıt Pillerinin, özellikle de PEM yakıt pilinin esas uygulama alanları:      </a:t>
            </a:r>
            <a:r>
              <a:rPr lang="tr-TR" dirty="0" err="1"/>
              <a:t>İHA’larda</a:t>
            </a:r>
            <a:r>
              <a:rPr lang="tr-TR" dirty="0"/>
              <a:t>, araçlarda, mobil telefonlarda, dizüstü bilgisayarlarda vb. kullanılabilen taşınabilir(mobil) güç kaynaklarıdır.</a:t>
            </a:r>
          </a:p>
          <a:p>
            <a:pPr marL="0" indent="0">
              <a:buNone/>
            </a:pP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Tarafımızca, Gebze Teknik Üniversitesinde SBH ile çalışan ve çeşitli askeri ve sivil amaçlarda kullanılabilen Kartuş Sistemi geliştirilmiştir. Bu mobil Sistem hiçbir elektronik- elektrik aksam içermemekte, basit çalışma prensibine ve düşük üretim maliyetine sahip olmaktadır.   </a:t>
            </a:r>
          </a:p>
          <a:p>
            <a:pPr marL="0" indent="0">
              <a:buNone/>
            </a:pPr>
            <a:r>
              <a:rPr lang="tr-TR" dirty="0"/>
              <a:t>  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421C94A-EE23-4CDB-9D65-D48BE2337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8BA56-F8A2-4438-B8B7-DDB66D01DE87}" type="slidenum">
              <a:rPr lang="tr-TR" altLang="tr-TR" smtClean="0"/>
              <a:pPr>
                <a:defRPr/>
              </a:pPr>
              <a:t>34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5823181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0B6583B-3E4C-4265-961F-B6DD8425F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85097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b="1" dirty="0">
                <a:solidFill>
                  <a:schemeClr val="accent1"/>
                </a:solidFill>
              </a:rPr>
              <a:t>TÜBİTAK MAM Enerji Enstitüsünde PEM Yakıt Pillerinin geliştirilmesi ve </a:t>
            </a:r>
            <a:r>
              <a:rPr lang="tr-TR" b="1" dirty="0" err="1">
                <a:solidFill>
                  <a:schemeClr val="accent1"/>
                </a:solidFill>
              </a:rPr>
              <a:t>SBH’nın</a:t>
            </a:r>
            <a:r>
              <a:rPr lang="tr-TR" b="1" dirty="0">
                <a:solidFill>
                  <a:schemeClr val="accent1"/>
                </a:solidFill>
              </a:rPr>
              <a:t> çeşitli alanlarda uygulanması üzerine ciddi araştırmalar yapılmaktadır:</a:t>
            </a:r>
          </a:p>
          <a:p>
            <a:r>
              <a:rPr lang="tr-TR" dirty="0" err="1"/>
              <a:t>SBH’nın</a:t>
            </a:r>
            <a:r>
              <a:rPr lang="tr-TR" dirty="0"/>
              <a:t> hidrolizi ile H2 üretimi için yüksek aktivite, sabit çalışma süresi ve uzun ömürlüğe   sahip heterojen katalizör geliştirilmiştir.</a:t>
            </a:r>
          </a:p>
          <a:p>
            <a:r>
              <a:rPr lang="tr-TR" dirty="0"/>
              <a:t>Geliştirilmiş SBH-PEM Sistemi </a:t>
            </a:r>
            <a:r>
              <a:rPr lang="tr-TR" dirty="0" err="1"/>
              <a:t>İHA’da</a:t>
            </a:r>
            <a:r>
              <a:rPr lang="tr-TR" dirty="0"/>
              <a:t> başarıyla test edilmiştir.</a:t>
            </a:r>
          </a:p>
          <a:p>
            <a:r>
              <a:rPr lang="tr-TR" dirty="0"/>
              <a:t>SBH ile çalışan PEM yakıt Pilli araç geliştirilmiştir. 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02EB6B9-9EA2-45B2-A53F-B8640ADA6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8BA56-F8A2-4438-B8B7-DDB66D01DE87}" type="slidenum">
              <a:rPr lang="tr-TR" altLang="tr-TR" smtClean="0"/>
              <a:pPr>
                <a:defRPr/>
              </a:pPr>
              <a:t>35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318235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6">
            <a:extLst>
              <a:ext uri="{FF2B5EF4-FFF2-40B4-BE49-F238E27FC236}">
                <a16:creationId xmlns:a16="http://schemas.microsoft.com/office/drawing/2014/main" id="{DD60084F-5934-423B-B148-DC71750A0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18" y="350996"/>
            <a:ext cx="8666163" cy="643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Başlık">
            <a:extLst>
              <a:ext uri="{FF2B5EF4-FFF2-40B4-BE49-F238E27FC236}">
                <a16:creationId xmlns:a16="http://schemas.microsoft.com/office/drawing/2014/main" id="{159358DB-2192-467C-B3BD-6614A1A16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0996"/>
            <a:ext cx="9132888" cy="1100137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>
              <a:defRPr/>
            </a:pPr>
            <a:r>
              <a:rPr lang="tr-TR" sz="2800" dirty="0" err="1">
                <a:solidFill>
                  <a:schemeClr val="bg1"/>
                </a:solidFill>
              </a:rPr>
              <a:t>SBH’tan</a:t>
            </a:r>
            <a:r>
              <a:rPr lang="tr-TR" sz="2800" dirty="0">
                <a:solidFill>
                  <a:schemeClr val="bg1"/>
                </a:solidFill>
              </a:rPr>
              <a:t> Hidrojen  Üretimi ve   Yakıt Pillerinde </a:t>
            </a:r>
            <a:r>
              <a:rPr lang="tr-TR" sz="2800" dirty="0" err="1">
                <a:solidFill>
                  <a:schemeClr val="bg1"/>
                </a:solidFill>
              </a:rPr>
              <a:t>Kullanılmının</a:t>
            </a:r>
            <a:r>
              <a:rPr lang="tr-TR" sz="2800" dirty="0">
                <a:solidFill>
                  <a:schemeClr val="bg1"/>
                </a:solidFill>
              </a:rPr>
              <a:t> Prensip Şeması</a:t>
            </a:r>
          </a:p>
        </p:txBody>
      </p:sp>
      <p:sp>
        <p:nvSpPr>
          <p:cNvPr id="70660" name="3 Slayt Numarası Yer Tutucusu">
            <a:extLst>
              <a:ext uri="{FF2B5EF4-FFF2-40B4-BE49-F238E27FC236}">
                <a16:creationId xmlns:a16="http://schemas.microsoft.com/office/drawing/2014/main" id="{447F95AF-5882-466A-AF7A-6ABD5EE579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0475CF3-285A-4680-9F1C-F835746A7925}" type="slidenum">
              <a:rPr lang="tr-TR" altLang="tr-TR" sz="1000" smtClean="0">
                <a:solidFill>
                  <a:srgbClr val="A1B4B7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tr-TR" altLang="tr-TR" sz="1000">
              <a:solidFill>
                <a:srgbClr val="A1B4B7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6A31115-2E43-4441-A076-AA6F738BD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383" y="260648"/>
            <a:ext cx="8183880" cy="633670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b="1" dirty="0">
                <a:solidFill>
                  <a:schemeClr val="accent1"/>
                </a:solidFill>
              </a:rPr>
              <a:t>Sonuç olarak, dünyamızın hızla artan enerji ihtiyacının karşılanması ve tehdit edici çevre kirliliğinin önlenmesi için yapılması gerekenler:</a:t>
            </a:r>
          </a:p>
          <a:p>
            <a:r>
              <a:rPr lang="tr-TR" sz="2400" b="1" dirty="0"/>
              <a:t>Yenilenebilir enerji kaynaklarının etkin olarak kullanılmasıyla, suyun elektrolizi veya plazması ile Hidrojen üretiminin hızla yaygınlaştırılması;</a:t>
            </a:r>
          </a:p>
          <a:p>
            <a:r>
              <a:rPr lang="tr-TR" sz="2400" b="1" dirty="0"/>
              <a:t>Hidrojenin ekonomik ve güvenli depolama yöntemlerinin hızla geliştirilmesi;</a:t>
            </a:r>
          </a:p>
          <a:p>
            <a:r>
              <a:rPr lang="tr-TR" sz="2400" b="1" dirty="0"/>
              <a:t>Hidrojenin evlerde ve sanayide doğal gaz yerine yakıt olarak kullanımının yaygınlaştırılması;</a:t>
            </a:r>
          </a:p>
          <a:p>
            <a:r>
              <a:rPr lang="tr-TR" sz="2400" b="1" dirty="0"/>
              <a:t>Hidrojenden elektrik enerjisi üretimi için etkin ve ekonomik jeneratör ve Yakıt Pili sistemlerinin hızla geliştirilmesi; </a:t>
            </a:r>
          </a:p>
          <a:p>
            <a:r>
              <a:rPr lang="tr-TR" sz="2400" b="1" dirty="0"/>
              <a:t>Karbon dioksitin H2 İle yapay yakıtlara çevrilmesi için etkin teknolojilerin geliştirilmesi. 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7A72AAC-05A3-42F4-9C91-F8313EE23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8BA56-F8A2-4438-B8B7-DDB66D01DE87}" type="slidenum">
              <a:rPr lang="tr-TR" altLang="tr-TR" smtClean="0"/>
              <a:pPr>
                <a:defRPr/>
              </a:pPr>
              <a:t>37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670379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>
            <a:extLst>
              <a:ext uri="{FF2B5EF4-FFF2-40B4-BE49-F238E27FC236}">
                <a16:creationId xmlns:a16="http://schemas.microsoft.com/office/drawing/2014/main" id="{A92C6871-9127-41E7-95A4-2A74B9C79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218" y="5085184"/>
            <a:ext cx="7929563" cy="79216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az-Latn-AZ" sz="7200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tr-TR" sz="7200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tr-TR" sz="6000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TEŞEKKÜRLER</a:t>
            </a:r>
            <a:r>
              <a:rPr lang="tr-TR" sz="7200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 ...</a:t>
            </a:r>
          </a:p>
        </p:txBody>
      </p:sp>
      <p:sp>
        <p:nvSpPr>
          <p:cNvPr id="110595" name="2 Slayt Numarası Yer Tutucusu">
            <a:extLst>
              <a:ext uri="{FF2B5EF4-FFF2-40B4-BE49-F238E27FC236}">
                <a16:creationId xmlns:a16="http://schemas.microsoft.com/office/drawing/2014/main" id="{42643959-61CB-4E0E-9FDF-2E66652885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2A2D074-1C42-4F14-B000-8A2F49F18058}" type="slidenum">
              <a:rPr lang="tr-TR" altLang="tr-TR" sz="1000" smtClean="0">
                <a:solidFill>
                  <a:srgbClr val="A1B4B7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tr-TR" altLang="tr-TR" sz="1000">
              <a:solidFill>
                <a:srgbClr val="A1B4B7"/>
              </a:solidFill>
              <a:latin typeface="Verdana" panose="020B0604030504040204" pitchFamily="34" charset="0"/>
            </a:endParaRPr>
          </a:p>
        </p:txBody>
      </p:sp>
      <p:pic>
        <p:nvPicPr>
          <p:cNvPr id="110596" name="Picture 4">
            <a:extLst>
              <a:ext uri="{FF2B5EF4-FFF2-40B4-BE49-F238E27FC236}">
                <a16:creationId xmlns:a16="http://schemas.microsoft.com/office/drawing/2014/main" id="{C3DAC5D9-8C2E-4BAC-8202-7E4E1D464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71501"/>
            <a:ext cx="6840760" cy="4081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İçerik Yer Tutucusu 2">
            <a:extLst>
              <a:ext uri="{FF2B5EF4-FFF2-40B4-BE49-F238E27FC236}">
                <a16:creationId xmlns:a16="http://schemas.microsoft.com/office/drawing/2014/main" id="{26FEA9E5-85B7-437F-A59C-223B0848D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703263"/>
            <a:ext cx="8183562" cy="4187825"/>
          </a:xfrm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</a:pPr>
            <a:endParaRPr lang="tr-TR" altLang="tr-TR" dirty="0"/>
          </a:p>
          <a:p>
            <a:pPr marL="0" indent="0">
              <a:buFont typeface="Wingdings 2" panose="05020102010507070707" pitchFamily="18" charset="2"/>
              <a:buNone/>
            </a:pPr>
            <a:endParaRPr lang="tr-TR" altLang="tr-TR" dirty="0"/>
          </a:p>
          <a:p>
            <a:pPr marL="0" indent="0">
              <a:buFont typeface="Wingdings 2" panose="05020102010507070707" pitchFamily="18" charset="2"/>
              <a:buNone/>
            </a:pPr>
            <a:endParaRPr lang="tr-TR" altLang="tr-TR" dirty="0"/>
          </a:p>
          <a:p>
            <a:pPr marL="0" indent="0">
              <a:buFont typeface="Wingdings 2" panose="05020102010507070707" pitchFamily="18" charset="2"/>
              <a:buNone/>
            </a:pPr>
            <a:r>
              <a:rPr lang="tr-TR" altLang="tr-TR" sz="4400" b="1" dirty="0"/>
              <a:t>         </a:t>
            </a:r>
            <a:r>
              <a:rPr lang="tr-TR" altLang="tr-TR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NEDEN HİDROJEN  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tr-TR" altLang="tr-TR" sz="4000" b="1" i="1" dirty="0">
                <a:solidFill>
                  <a:schemeClr val="accent1"/>
                </a:solidFill>
              </a:rPr>
              <a:t>                       </a:t>
            </a:r>
            <a:r>
              <a:rPr lang="tr-TR" altLang="tr-TR" sz="80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tr-TR" altLang="tr-TR" sz="4000" b="1" i="1" dirty="0">
                <a:solidFill>
                  <a:srgbClr val="1282E8"/>
                </a:solidFill>
              </a:rPr>
              <a:t>                                     </a:t>
            </a:r>
          </a:p>
        </p:txBody>
      </p:sp>
      <p:sp>
        <p:nvSpPr>
          <p:cNvPr id="11267" name="Slayt Numarası Yer Tutucusu 3">
            <a:extLst>
              <a:ext uri="{FF2B5EF4-FFF2-40B4-BE49-F238E27FC236}">
                <a16:creationId xmlns:a16="http://schemas.microsoft.com/office/drawing/2014/main" id="{A839A078-A6BA-466E-961C-5A29107FFE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EA06C8BF-94DD-45EB-8913-E1E4C75EAD03}" type="slidenum">
              <a:rPr lang="tr-TR" altLang="tr-TR" sz="1000" b="0" smtClean="0">
                <a:solidFill>
                  <a:srgbClr val="A1B4B7"/>
                </a:solidFill>
              </a:rPr>
              <a:pPr/>
              <a:t>4</a:t>
            </a:fld>
            <a:endParaRPr lang="tr-TR" altLang="tr-TR" sz="1000" b="0">
              <a:solidFill>
                <a:srgbClr val="A1B4B7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D906D49-7F07-44A9-922E-1F673825C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381000"/>
            <a:ext cx="8183880" cy="6216352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Çünkü, Hidrojen yaklaşık on dört milyar yıl bundan önce Büyük Patlamadan sonra evrende oluşan en basit ilk element ve dolaysıyla evrenin temel taşı olarak bilinir;</a:t>
            </a: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Çünkü, Hidrojen güneşte ve evrendeki tüm yıldızlarda baş veren ısı- nükleer tepkimelerin temel yakıtı ve evrenin ana enerji kaynağıdır; </a:t>
            </a: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Çünkü, Hidrojen </a:t>
            </a:r>
            <a:r>
              <a:rPr lang="az-Latn-AZ" b="1" dirty="0">
                <a:latin typeface="Arial" panose="020B0604020202020204" pitchFamily="34" charset="0"/>
                <a:cs typeface="Arial" panose="020B0604020202020204" pitchFamily="34" charset="0"/>
              </a:rPr>
              <a:t>gün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az-Latn-AZ" b="1" dirty="0">
                <a:latin typeface="Arial" panose="020B0604020202020204" pitchFamily="34" charset="0"/>
                <a:cs typeface="Arial" panose="020B0604020202020204" pitchFamily="34" charset="0"/>
              </a:rPr>
              <a:t>ş ömrü olara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az-Latn-AZ" b="1" dirty="0">
                <a:latin typeface="Arial" panose="020B0604020202020204" pitchFamily="34" charset="0"/>
                <a:cs typeface="Arial" panose="020B0604020202020204" pitchFamily="34" charset="0"/>
              </a:rPr>
              <a:t> bilin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az-Latn-AZ" b="1" dirty="0">
                <a:latin typeface="Arial" panose="020B0604020202020204" pitchFamily="34" charset="0"/>
                <a:cs typeface="Arial" panose="020B0604020202020204" pitchFamily="34" charset="0"/>
              </a:rPr>
              <a:t>n g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az-Latn-AZ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az-Latn-AZ" b="1" dirty="0">
                <a:latin typeface="Arial" panose="020B0604020202020204" pitchFamily="34" charset="0"/>
                <a:cs typeface="Arial" panose="020B0604020202020204" pitchFamily="34" charset="0"/>
              </a:rPr>
              <a:t>cək 5 milyard ilin d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az-Latn-A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az-Latn-AZ" b="1" dirty="0">
                <a:latin typeface="Arial" panose="020B0604020202020204" pitchFamily="34" charset="0"/>
                <a:cs typeface="Arial" panose="020B0604020202020204" pitchFamily="34" charset="0"/>
              </a:rPr>
              <a:t>sas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enerji kaynağı olarak kabul edilir;</a:t>
            </a:r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195C67E-9A72-4F12-95EC-A5E245098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8BA56-F8A2-4438-B8B7-DDB66D01DE87}" type="slidenum">
              <a:rPr lang="tr-TR" altLang="tr-TR" smtClean="0"/>
              <a:pPr>
                <a:defRPr/>
              </a:pPr>
              <a:t>5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900180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İçerik Yer Tutucusu 2">
            <a:extLst>
              <a:ext uri="{FF2B5EF4-FFF2-40B4-BE49-F238E27FC236}">
                <a16:creationId xmlns:a16="http://schemas.microsoft.com/office/drawing/2014/main" id="{3915AE6E-31CC-4B9F-B29D-08EC98854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909" y="548680"/>
            <a:ext cx="8183562" cy="60674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tr-TR" altLang="tr-TR" b="1" dirty="0"/>
              <a:t> Çünkü, Hidrojen dünyamızın potansiyel olarak en büyük rezervine sahip tükenmez enerji kaynağıdır;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altLang="tr-TR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tr-TR" altLang="tr-TR" b="1" dirty="0"/>
              <a:t> Çünkü, Hidrojen dünyamızın en hafif (havadan 15 kat hafif ve özgül ağırlığı-0.088 kg/m3) ve en yüksek </a:t>
            </a:r>
            <a:r>
              <a:rPr lang="tr-TR" altLang="tr-TR" b="1" dirty="0" err="1"/>
              <a:t>kalorifik</a:t>
            </a:r>
            <a:r>
              <a:rPr lang="tr-TR" altLang="tr-TR" b="1" dirty="0"/>
              <a:t> değere        (~34 000 </a:t>
            </a:r>
            <a:r>
              <a:rPr lang="tr-TR" altLang="tr-TR" b="1" dirty="0" err="1"/>
              <a:t>kkal</a:t>
            </a:r>
            <a:r>
              <a:rPr lang="tr-TR" altLang="tr-TR" b="1" dirty="0"/>
              <a:t>/kg)  sahip yakıtıdır.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altLang="tr-TR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tr-TR" altLang="tr-TR" b="1" dirty="0"/>
              <a:t> Çünkü, Hidrojen dünyamızın karbon içermeyen ve hiçbir emisyon salınımı vermeyen yegane  yakıtıdır.</a:t>
            </a:r>
          </a:p>
          <a:p>
            <a:pPr marL="0" indent="0">
              <a:buNone/>
            </a:pPr>
            <a:r>
              <a:rPr lang="tr-TR" altLang="tr-TR" b="1" dirty="0"/>
              <a:t>       </a:t>
            </a:r>
          </a:p>
        </p:txBody>
      </p:sp>
      <p:sp>
        <p:nvSpPr>
          <p:cNvPr id="13315" name="Slayt Numarası Yer Tutucusu 3">
            <a:extLst>
              <a:ext uri="{FF2B5EF4-FFF2-40B4-BE49-F238E27FC236}">
                <a16:creationId xmlns:a16="http://schemas.microsoft.com/office/drawing/2014/main" id="{773E24A2-BA8A-4354-B1AC-A54013DC09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1C06C5F3-4FC4-4F83-8DFC-20943A512584}" type="slidenum">
              <a:rPr lang="tr-TR" altLang="tr-TR" sz="1000" b="0" smtClean="0">
                <a:solidFill>
                  <a:srgbClr val="A1B4B7"/>
                </a:solidFill>
              </a:rPr>
              <a:pPr/>
              <a:t>6</a:t>
            </a:fld>
            <a:endParaRPr lang="tr-TR" altLang="tr-TR" sz="1000" b="0">
              <a:solidFill>
                <a:srgbClr val="A1B4B7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2 İçerik Yer Tutucusu">
            <a:extLst>
              <a:ext uri="{FF2B5EF4-FFF2-40B4-BE49-F238E27FC236}">
                <a16:creationId xmlns:a16="http://schemas.microsoft.com/office/drawing/2014/main" id="{42AE32AE-C283-45F4-8004-6C261B46E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218" y="321608"/>
            <a:ext cx="8183563" cy="56911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altLang="tr-TR" b="1" dirty="0">
                <a:solidFill>
                  <a:schemeClr val="accent1"/>
                </a:solidFill>
              </a:rPr>
              <a:t>  Hidrojenin temiz enerji kaynağı gibi insan yaşamının her alanında yaygın olarak kullanılabilmesi için dünya çapında genel olarak üç esas problem mevcuttur: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altLang="tr-TR" b="1" dirty="0">
              <a:solidFill>
                <a:schemeClr val="accent1"/>
              </a:solidFill>
            </a:endParaRPr>
          </a:p>
          <a:p>
            <a:r>
              <a:rPr lang="tr-TR" altLang="tr-TR" sz="3200" b="1" dirty="0"/>
              <a:t>Hidrojenin ekonomik yöntemlerle üretilmesi;</a:t>
            </a:r>
          </a:p>
          <a:p>
            <a:r>
              <a:rPr lang="tr-TR" altLang="tr-TR" sz="3200" b="1" dirty="0"/>
              <a:t>Hidrojenin ekonomik yöntemlerle depolanması;</a:t>
            </a:r>
          </a:p>
          <a:p>
            <a:r>
              <a:rPr lang="tr-TR" altLang="tr-TR" sz="3200" b="1" dirty="0"/>
              <a:t>Hidrojenin ekonomik yöntemlerle Yakıt Pillerinde yüksek verimlilikle(%55-60) elektrik enerjisine dönüştürülmesi.</a:t>
            </a:r>
          </a:p>
        </p:txBody>
      </p:sp>
      <p:sp>
        <p:nvSpPr>
          <p:cNvPr id="17411" name="3 Slayt Numarası Yer Tutucusu">
            <a:extLst>
              <a:ext uri="{FF2B5EF4-FFF2-40B4-BE49-F238E27FC236}">
                <a16:creationId xmlns:a16="http://schemas.microsoft.com/office/drawing/2014/main" id="{7E4F1AA7-739C-42C2-8B16-F04AB44B47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4D8CEDA-E89A-4C06-B18B-4093C63F7990}" type="slidenum">
              <a:rPr lang="tr-TR" altLang="tr-TR" sz="1000" smtClean="0">
                <a:solidFill>
                  <a:srgbClr val="A1B4B7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tr-TR" altLang="tr-TR" sz="1000">
              <a:solidFill>
                <a:srgbClr val="A1B4B7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FEA7402-36FF-4AEB-AA05-5FCA29F9E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137" y="548680"/>
            <a:ext cx="8601319" cy="6216352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                 </a:t>
            </a:r>
            <a:r>
              <a:rPr lang="tr-TR" sz="4000" b="1" dirty="0">
                <a:solidFill>
                  <a:schemeClr val="accent1"/>
                </a:solidFill>
              </a:rPr>
              <a:t>Hidrojenin Üretimi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Belli olduğu gibi, dünya yüzeyinin 3/4’ü su ile kaplı olmakta ve onun kimyasal yapısında çok büyük oranda -  ağırlıkça %11 hidrojen bulunmaktadır.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Dolaysıyla en ideal versiyon, hidrojenin ekonomik yöntemlerle sudan ayrıştırılması ve tükenmez enerji kaynağı olarak kullanılması olabilmektedir:</a:t>
            </a:r>
          </a:p>
          <a:p>
            <a:pPr marL="0" indent="0">
              <a:buNone/>
            </a:pPr>
            <a:r>
              <a:rPr lang="tr-TR" dirty="0"/>
              <a:t>         H2O → H2 + 1/2 O2 → Enerji → H2O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Görüldüğü gibi, bu durumda dünyamızın ekolojik dengesi etkilenmemiş olur ve insan oğlu dünya durdukça ideal bir enerji kaynağı ile teçhiz olunmuş olur. 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2CD3F80-88B4-4B86-BE24-8B593D1BE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8BA56-F8A2-4438-B8B7-DDB66D01DE87}" type="slidenum">
              <a:rPr lang="tr-TR" altLang="tr-TR" smtClean="0"/>
              <a:pPr>
                <a:defRPr/>
              </a:pPr>
              <a:t>8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767479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ACE5D5E-0372-4F9E-9767-C19635534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136" y="260648"/>
            <a:ext cx="8467727" cy="618508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b="1" dirty="0"/>
              <a:t>Yapılan çok basit hesaplamalar 1 ton suyun ne kadar müthiş bir potansiyel enerji kaynağı olduğunu göstermektedir:</a:t>
            </a:r>
          </a:p>
          <a:p>
            <a:pPr marL="0" indent="0">
              <a:buNone/>
            </a:pPr>
            <a:r>
              <a:rPr lang="tr-TR" b="1" dirty="0"/>
              <a:t>     - 1ton sudaki Hidrojen miktarı = 110 kg;</a:t>
            </a:r>
          </a:p>
          <a:p>
            <a:pPr marL="0" indent="0">
              <a:buNone/>
            </a:pPr>
            <a:r>
              <a:rPr lang="tr-TR" b="1" dirty="0"/>
              <a:t>     - Bu H2’den elde edilebilecek ısı enerjisi    	miktarı:  110 x 34 000 = 3 740 000 </a:t>
            </a:r>
            <a:r>
              <a:rPr lang="tr-TR" b="1" dirty="0" err="1"/>
              <a:t>kkal</a:t>
            </a:r>
            <a:r>
              <a:rPr lang="tr-TR" b="1" dirty="0"/>
              <a:t>;</a:t>
            </a:r>
          </a:p>
          <a:p>
            <a:pPr marL="0" indent="0">
              <a:buNone/>
            </a:pPr>
            <a:r>
              <a:rPr lang="tr-TR" b="1" dirty="0"/>
              <a:t>     - Bu ısı enerjisinden %50 verimlikte elde edilebilecek elektrik enerjisi miktarı:                                 3 740 000 : 860 x 0.5 = 2 174 </a:t>
            </a:r>
            <a:r>
              <a:rPr lang="tr-TR" b="1" dirty="0" err="1"/>
              <a:t>kwts</a:t>
            </a:r>
            <a:r>
              <a:rPr lang="tr-TR" b="1" dirty="0"/>
              <a:t> veya 2 </a:t>
            </a:r>
            <a:r>
              <a:rPr lang="tr-TR" b="1" dirty="0" err="1"/>
              <a:t>mwts</a:t>
            </a:r>
            <a:r>
              <a:rPr lang="tr-TR" b="1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b="1" dirty="0"/>
              <a:t>Dolaysıyla, 300 ton sudan 600 </a:t>
            </a:r>
            <a:r>
              <a:rPr lang="tr-TR" b="1" dirty="0" err="1"/>
              <a:t>mwt.s</a:t>
            </a:r>
            <a:r>
              <a:rPr lang="tr-TR" b="1" dirty="0"/>
              <a:t> elektrik enerjisi elde etmek mümkündür, bu da ülkemizdeki Seyit Ömer gibi bir kömür Termik Santralinin  kapasitesine eş değerdir. </a:t>
            </a:r>
          </a:p>
          <a:p>
            <a:pPr marL="0" indent="0">
              <a:buNone/>
            </a:pPr>
            <a:r>
              <a:rPr lang="tr-TR" b="1" dirty="0"/>
              <a:t>   </a:t>
            </a:r>
          </a:p>
          <a:p>
            <a:pPr marL="0" indent="0">
              <a:buNone/>
            </a:pPr>
            <a:r>
              <a:rPr lang="tr-TR" b="1" dirty="0"/>
              <a:t>   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1232566-B3BE-4BCB-AD17-7077E66D5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8BA56-F8A2-4438-B8B7-DDB66D01DE87}" type="slidenum">
              <a:rPr lang="tr-TR" altLang="tr-TR" smtClean="0"/>
              <a:pPr>
                <a:defRPr/>
              </a:pPr>
              <a:t>9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4944887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örünü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Görünü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12615</TotalTime>
  <Pages>25</Pages>
  <Words>1995</Words>
  <Application>Microsoft Office PowerPoint</Application>
  <PresentationFormat>Ekran Gösterisi (4:3)</PresentationFormat>
  <Paragraphs>248</Paragraphs>
  <Slides>38</Slides>
  <Notes>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38</vt:i4>
      </vt:variant>
    </vt:vector>
  </HeadingPairs>
  <TitlesOfParts>
    <vt:vector size="46" baseType="lpstr">
      <vt:lpstr>Algerian</vt:lpstr>
      <vt:lpstr>Arial</vt:lpstr>
      <vt:lpstr>Symbol</vt:lpstr>
      <vt:lpstr>Times New Roman</vt:lpstr>
      <vt:lpstr>Verdana</vt:lpstr>
      <vt:lpstr>Wingdings</vt:lpstr>
      <vt:lpstr>Wingdings 2</vt:lpstr>
      <vt:lpstr>Görünüş</vt:lpstr>
      <vt:lpstr> HİDROJEN-Dünyamızın   En Temiz Enerjisi 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Metanın doğrudan katalitik parçalanmasından elde edilen nano karbonların bazı SEM görüntüleri</vt:lpstr>
      <vt:lpstr>Hidrojenin Depolanması</vt:lpstr>
      <vt:lpstr>PowerPoint Sunusu</vt:lpstr>
      <vt:lpstr>PowerPoint Sunusu</vt:lpstr>
      <vt:lpstr>      SODYUM BOR HİDRÜR (SBH)</vt:lpstr>
      <vt:lpstr>PowerPoint Sunusu</vt:lpstr>
      <vt:lpstr>PowerPoint Sunusu</vt:lpstr>
      <vt:lpstr>PowerPoint Sunusu</vt:lpstr>
      <vt:lpstr>SBH’ın ÜRETİM YÖNTEMLERİ: </vt:lpstr>
      <vt:lpstr>PowerPoint Sunusu</vt:lpstr>
      <vt:lpstr>PowerPoint Sunusu</vt:lpstr>
      <vt:lpstr>PowerPoint Sunusu</vt:lpstr>
      <vt:lpstr>YENİ SBH SENTEZİ PROSESİNİN OPTİMUM PARAMETRELERİ  VE ESAS GÖSTERGELERİ:    </vt:lpstr>
      <vt:lpstr> </vt:lpstr>
      <vt:lpstr> SBH’nın HİDROLİZİ ve HİDROJEN   ELDE EDİLMESİ  </vt:lpstr>
      <vt:lpstr>PowerPoint Sunusu</vt:lpstr>
      <vt:lpstr>SBH’den ELDE EDİLEN HYDROJENİN YAKIT PİLLERİNDE UYGULANMASI</vt:lpstr>
      <vt:lpstr>PowerPoint Sunusu</vt:lpstr>
      <vt:lpstr>PowerPoint Sunusu</vt:lpstr>
      <vt:lpstr>    Polimer Elektrolit Membranlı (PEM) Yakıt Pilinin Çalışma  Prensipi </vt:lpstr>
      <vt:lpstr>PowerPoint Sunusu</vt:lpstr>
      <vt:lpstr>PowerPoint Sunusu</vt:lpstr>
      <vt:lpstr>PowerPoint Sunusu</vt:lpstr>
      <vt:lpstr>PowerPoint Sunusu</vt:lpstr>
      <vt:lpstr>SBH’tan Hidrojen  Üretimi ve   Yakıt Pillerinde Kullanılmının Prensip Şeması</vt:lpstr>
      <vt:lpstr>PowerPoint Sunusu</vt:lpstr>
      <vt:lpstr>   TEŞEKKÜRLER 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TECHQUAL:  A Comprehensive Research Program on Technology Readiness</dc:title>
  <dc:creator>Charles Colby</dc:creator>
  <cp:lastModifiedBy>Windows User</cp:lastModifiedBy>
  <cp:revision>1181</cp:revision>
  <cp:lastPrinted>2000-09-29T15:52:45Z</cp:lastPrinted>
  <dcterms:created xsi:type="dcterms:W3CDTF">1999-04-26T19:19:43Z</dcterms:created>
  <dcterms:modified xsi:type="dcterms:W3CDTF">2018-05-25T13:04:32Z</dcterms:modified>
</cp:coreProperties>
</file>